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12"/>
  </p:notesMasterIdLst>
  <p:handoutMasterIdLst>
    <p:handoutMasterId r:id="rId113"/>
  </p:handoutMasterIdLst>
  <p:sldIdLst>
    <p:sldId id="256" r:id="rId2"/>
    <p:sldId id="257" r:id="rId3"/>
    <p:sldId id="258" r:id="rId4"/>
    <p:sldId id="259" r:id="rId5"/>
    <p:sldId id="260" r:id="rId6"/>
    <p:sldId id="267" r:id="rId7"/>
    <p:sldId id="261" r:id="rId8"/>
    <p:sldId id="263" r:id="rId9"/>
    <p:sldId id="264" r:id="rId10"/>
    <p:sldId id="265" r:id="rId11"/>
    <p:sldId id="266" r:id="rId12"/>
    <p:sldId id="268" r:id="rId13"/>
    <p:sldId id="358" r:id="rId14"/>
    <p:sldId id="269" r:id="rId15"/>
    <p:sldId id="270" r:id="rId16"/>
    <p:sldId id="271" r:id="rId17"/>
    <p:sldId id="272" r:id="rId18"/>
    <p:sldId id="273" r:id="rId19"/>
    <p:sldId id="274" r:id="rId20"/>
    <p:sldId id="275" r:id="rId21"/>
    <p:sldId id="360" r:id="rId22"/>
    <p:sldId id="276" r:id="rId23"/>
    <p:sldId id="277" r:id="rId24"/>
    <p:sldId id="359" r:id="rId25"/>
    <p:sldId id="279" r:id="rId26"/>
    <p:sldId id="280" r:id="rId27"/>
    <p:sldId id="278" r:id="rId28"/>
    <p:sldId id="361" r:id="rId29"/>
    <p:sldId id="362" r:id="rId30"/>
    <p:sldId id="286" r:id="rId31"/>
    <p:sldId id="281" r:id="rId32"/>
    <p:sldId id="282" r:id="rId33"/>
    <p:sldId id="283" r:id="rId34"/>
    <p:sldId id="284" r:id="rId35"/>
    <p:sldId id="285" r:id="rId36"/>
    <p:sldId id="287" r:id="rId37"/>
    <p:sldId id="294" r:id="rId38"/>
    <p:sldId id="288" r:id="rId39"/>
    <p:sldId id="289" r:id="rId40"/>
    <p:sldId id="290" r:id="rId41"/>
    <p:sldId id="291" r:id="rId42"/>
    <p:sldId id="292" r:id="rId43"/>
    <p:sldId id="363" r:id="rId44"/>
    <p:sldId id="293" r:id="rId45"/>
    <p:sldId id="295" r:id="rId46"/>
    <p:sldId id="316" r:id="rId47"/>
    <p:sldId id="296" r:id="rId48"/>
    <p:sldId id="306" r:id="rId49"/>
    <p:sldId id="307" r:id="rId50"/>
    <p:sldId id="308" r:id="rId51"/>
    <p:sldId id="309" r:id="rId52"/>
    <p:sldId id="299" r:id="rId53"/>
    <p:sldId id="364" r:id="rId54"/>
    <p:sldId id="311" r:id="rId55"/>
    <p:sldId id="310" r:id="rId56"/>
    <p:sldId id="300" r:id="rId57"/>
    <p:sldId id="301" r:id="rId58"/>
    <p:sldId id="365" r:id="rId59"/>
    <p:sldId id="312" r:id="rId60"/>
    <p:sldId id="313" r:id="rId61"/>
    <p:sldId id="315" r:id="rId62"/>
    <p:sldId id="314" r:id="rId63"/>
    <p:sldId id="303" r:id="rId64"/>
    <p:sldId id="304" r:id="rId65"/>
    <p:sldId id="305" r:id="rId66"/>
    <p:sldId id="317" r:id="rId67"/>
    <p:sldId id="318" r:id="rId68"/>
    <p:sldId id="319" r:id="rId69"/>
    <p:sldId id="320" r:id="rId70"/>
    <p:sldId id="321" r:id="rId71"/>
    <p:sldId id="322" r:id="rId72"/>
    <p:sldId id="323" r:id="rId73"/>
    <p:sldId id="324" r:id="rId74"/>
    <p:sldId id="330" r:id="rId75"/>
    <p:sldId id="325" r:id="rId76"/>
    <p:sldId id="326" r:id="rId77"/>
    <p:sldId id="327" r:id="rId78"/>
    <p:sldId id="328" r:id="rId79"/>
    <p:sldId id="329" r:id="rId80"/>
    <p:sldId id="331" r:id="rId81"/>
    <p:sldId id="332" r:id="rId82"/>
    <p:sldId id="333" r:id="rId83"/>
    <p:sldId id="334" r:id="rId84"/>
    <p:sldId id="335" r:id="rId85"/>
    <p:sldId id="336" r:id="rId86"/>
    <p:sldId id="337" r:id="rId87"/>
    <p:sldId id="338" r:id="rId88"/>
    <p:sldId id="366" r:id="rId89"/>
    <p:sldId id="339" r:id="rId90"/>
    <p:sldId id="341" r:id="rId91"/>
    <p:sldId id="342" r:id="rId92"/>
    <p:sldId id="367" r:id="rId93"/>
    <p:sldId id="368" r:id="rId94"/>
    <p:sldId id="369" r:id="rId95"/>
    <p:sldId id="370" r:id="rId96"/>
    <p:sldId id="371" r:id="rId97"/>
    <p:sldId id="343" r:id="rId98"/>
    <p:sldId id="344" r:id="rId99"/>
    <p:sldId id="345" r:id="rId100"/>
    <p:sldId id="346" r:id="rId101"/>
    <p:sldId id="347" r:id="rId102"/>
    <p:sldId id="348" r:id="rId103"/>
    <p:sldId id="349" r:id="rId104"/>
    <p:sldId id="357" r:id="rId105"/>
    <p:sldId id="350" r:id="rId106"/>
    <p:sldId id="355" r:id="rId107"/>
    <p:sldId id="351" r:id="rId108"/>
    <p:sldId id="352" r:id="rId109"/>
    <p:sldId id="353" r:id="rId110"/>
    <p:sldId id="354" r:id="rId11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36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05CB9CA9-CEB8-426C-AA2D-5BEBBC38A7F8}" type="datetimeFigureOut">
              <a:rPr lang="en-US" smtClean="0"/>
              <a:pPr/>
              <a:t>2/14/2013</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5B0B313-A209-4547-B6AC-1CC5348A566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1A78040C-7E22-40F8-BAE3-0684E3FAF42F}" type="datetimeFigureOut">
              <a:rPr lang="en-US" smtClean="0"/>
              <a:pPr/>
              <a:t>2/14/2013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2A2117BC-B84C-4CC5-90B4-8AA1F257879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5F2352A4-244C-4C55-A5C2-236AA6BCCF47}" type="slidenum">
              <a:rPr lang="en-US"/>
              <a:pPr/>
              <a:t>104</a:t>
            </a:fld>
            <a:endParaRPr lang="en-US"/>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1F1E7ACF-D36A-4A54-B501-0A856C0A55FC}"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1F1E7ACF-D36A-4A54-B501-0A856C0A55FC}"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1F1E7ACF-D36A-4A54-B501-0A856C0A55FC}"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DA7E009-12A1-4A39-9BEB-FF72C7B75B35}" type="datetimeFigureOut">
              <a:rPr lang="en-US" smtClean="0"/>
              <a:pPr/>
              <a:t>2/14/2013</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1F1E7ACF-D36A-4A54-B501-0A856C0A55F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CDA7E009-12A1-4A39-9BEB-FF72C7B75B35}" type="datetimeFigureOut">
              <a:rPr lang="en-US" smtClean="0"/>
              <a:pPr/>
              <a:t>2/14/2013</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1F1E7ACF-D36A-4A54-B501-0A856C0A55F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CDA7E009-12A1-4A39-9BEB-FF72C7B75B35}" type="datetimeFigureOut">
              <a:rPr lang="en-US" smtClean="0"/>
              <a:pPr/>
              <a:t>2/14/2013</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1F1E7ACF-D36A-4A54-B501-0A856C0A55F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gif"/><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81000" y="3886200"/>
            <a:ext cx="8229600" cy="990600"/>
          </a:xfrm>
        </p:spPr>
        <p:txBody>
          <a:bodyPr>
            <a:normAutofit/>
          </a:bodyPr>
          <a:lstStyle/>
          <a:p>
            <a:endParaRPr lang="en-US" dirty="0"/>
          </a:p>
        </p:txBody>
      </p:sp>
      <p:sp>
        <p:nvSpPr>
          <p:cNvPr id="3" name="Subtitle 2"/>
          <p:cNvSpPr>
            <a:spLocks noGrp="1"/>
          </p:cNvSpPr>
          <p:nvPr>
            <p:ph type="subTitle" idx="1"/>
          </p:nvPr>
        </p:nvSpPr>
        <p:spPr>
          <a:xfrm>
            <a:off x="1219200" y="533400"/>
            <a:ext cx="8229600" cy="838200"/>
          </a:xfrm>
        </p:spPr>
        <p:txBody>
          <a:bodyPr>
            <a:normAutofit/>
          </a:bodyPr>
          <a:lstStyle/>
          <a:p>
            <a:r>
              <a:rPr lang="en-US" sz="3200" b="1" dirty="0" smtClean="0"/>
              <a:t>Chapter #6: Bones and Skeletal Tissues</a:t>
            </a:r>
            <a:endParaRPr lang="en-US" sz="3200" b="1" dirty="0"/>
          </a:p>
        </p:txBody>
      </p:sp>
      <p:pic>
        <p:nvPicPr>
          <p:cNvPr id="1026" name="Picture 2"/>
          <p:cNvPicPr>
            <a:picLocks noChangeAspect="1" noChangeArrowheads="1"/>
          </p:cNvPicPr>
          <p:nvPr/>
        </p:nvPicPr>
        <p:blipFill>
          <a:blip r:embed="rId2" cstate="print"/>
          <a:srcRect/>
          <a:stretch>
            <a:fillRect/>
          </a:stretch>
        </p:blipFill>
        <p:spPr bwMode="auto">
          <a:xfrm>
            <a:off x="4114800" y="1828800"/>
            <a:ext cx="1209675"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1197864"/>
          </a:xfrm>
        </p:spPr>
        <p:txBody>
          <a:bodyPr/>
          <a:lstStyle/>
          <a:p>
            <a:r>
              <a:rPr lang="en-US" sz="3600" b="1" dirty="0" smtClean="0">
                <a:solidFill>
                  <a:schemeClr val="accent6">
                    <a:lumMod val="75000"/>
                  </a:schemeClr>
                </a:solidFill>
              </a:rPr>
              <a:t>Axial</a:t>
            </a:r>
            <a:r>
              <a:rPr lang="en-US" sz="3600" b="1" dirty="0" smtClean="0"/>
              <a:t> </a:t>
            </a:r>
            <a:r>
              <a:rPr lang="en-US" sz="3600" b="1" dirty="0" smtClean="0">
                <a:solidFill>
                  <a:schemeClr val="tx1"/>
                </a:solidFill>
              </a:rPr>
              <a:t>and</a:t>
            </a:r>
            <a:r>
              <a:rPr lang="en-US" sz="3600" b="1" dirty="0" smtClean="0"/>
              <a:t> </a:t>
            </a:r>
            <a:r>
              <a:rPr lang="en-US" sz="3600" b="1" dirty="0" err="1" smtClean="0">
                <a:solidFill>
                  <a:srgbClr val="7030A0"/>
                </a:solidFill>
              </a:rPr>
              <a:t>Appendicular</a:t>
            </a:r>
            <a:r>
              <a:rPr lang="en-US" sz="3600" b="1" dirty="0" smtClean="0"/>
              <a:t> </a:t>
            </a:r>
            <a:r>
              <a:rPr lang="en-US" sz="3600" b="1" dirty="0" smtClean="0">
                <a:solidFill>
                  <a:schemeClr val="tx1"/>
                </a:solidFill>
              </a:rPr>
              <a:t>Skeleton</a:t>
            </a:r>
            <a:endParaRPr lang="en-US" sz="3600" b="1" dirty="0">
              <a:solidFill>
                <a:schemeClr val="tx1"/>
              </a:solidFill>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2971800" y="1752600"/>
            <a:ext cx="3886200"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4" y="-45719"/>
            <a:ext cx="7772400" cy="45719"/>
          </a:xfrm>
        </p:spPr>
        <p:txBody>
          <a:bodyPr/>
          <a:lstStyle/>
          <a:p>
            <a:endParaRPr lang="en-US" dirty="0"/>
          </a:p>
        </p:txBody>
      </p:sp>
      <p:sp>
        <p:nvSpPr>
          <p:cNvPr id="3" name="Text Placeholder 2"/>
          <p:cNvSpPr>
            <a:spLocks noGrp="1"/>
          </p:cNvSpPr>
          <p:nvPr>
            <p:ph type="body" idx="1"/>
          </p:nvPr>
        </p:nvSpPr>
        <p:spPr>
          <a:xfrm>
            <a:off x="457200" y="228600"/>
            <a:ext cx="4040188" cy="304800"/>
          </a:xfrm>
        </p:spPr>
        <p:txBody>
          <a:bodyPr>
            <a:normAutofit fontScale="70000" lnSpcReduction="20000"/>
          </a:bodyPr>
          <a:lstStyle/>
          <a:p>
            <a:endParaRPr lang="en-US" dirty="0"/>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a:xfrm>
            <a:off x="0" y="228600"/>
            <a:ext cx="4497388" cy="6189789"/>
          </a:xfrm>
        </p:spPr>
        <p:txBody>
          <a:bodyPr/>
          <a:lstStyle/>
          <a:p>
            <a:r>
              <a:rPr lang="en-US" sz="2800" b="1" dirty="0" smtClean="0"/>
              <a:t>Bony callus formation</a:t>
            </a:r>
          </a:p>
          <a:p>
            <a:pPr lvl="1"/>
            <a:r>
              <a:rPr lang="en-US" sz="2400" dirty="0" smtClean="0"/>
              <a:t>New bone </a:t>
            </a:r>
            <a:r>
              <a:rPr lang="en-US" sz="2400" dirty="0" err="1" smtClean="0"/>
              <a:t>trabeculae</a:t>
            </a:r>
            <a:r>
              <a:rPr lang="en-US" sz="2400" dirty="0" smtClean="0"/>
              <a:t> appear in the </a:t>
            </a:r>
            <a:r>
              <a:rPr lang="en-US" sz="2400" dirty="0" err="1" smtClean="0"/>
              <a:t>fibrocartilaginous</a:t>
            </a:r>
            <a:r>
              <a:rPr lang="en-US" sz="2400" dirty="0" smtClean="0"/>
              <a:t> callus</a:t>
            </a:r>
          </a:p>
          <a:p>
            <a:pPr lvl="1">
              <a:buNone/>
            </a:pPr>
            <a:endParaRPr lang="en-US" sz="2400" dirty="0" smtClean="0"/>
          </a:p>
          <a:p>
            <a:pPr lvl="1"/>
            <a:r>
              <a:rPr lang="en-US" sz="2400" dirty="0" err="1" smtClean="0"/>
              <a:t>Fibrocartilaginous</a:t>
            </a:r>
            <a:r>
              <a:rPr lang="en-US" sz="2400" dirty="0" smtClean="0"/>
              <a:t> callus converts into a bony (hard) callus</a:t>
            </a:r>
          </a:p>
          <a:p>
            <a:pPr lvl="1">
              <a:buNone/>
            </a:pPr>
            <a:endParaRPr lang="en-US" sz="2400" dirty="0" smtClean="0"/>
          </a:p>
          <a:p>
            <a:pPr lvl="1"/>
            <a:r>
              <a:rPr lang="en-US" sz="2400" dirty="0" smtClean="0"/>
              <a:t>Bone callus begins 3-4 weeks after injury, and continues until firm union is formed 2-3 months later</a:t>
            </a:r>
          </a:p>
          <a:p>
            <a:endParaRPr lang="en-US" dirty="0"/>
          </a:p>
        </p:txBody>
      </p:sp>
      <p:pic>
        <p:nvPicPr>
          <p:cNvPr id="7" name="Picture 12"/>
          <p:cNvPicPr>
            <a:picLocks noGrp="1" noChangeAspect="1" noChangeArrowheads="1"/>
          </p:cNvPicPr>
          <p:nvPr>
            <p:ph sz="quarter" idx="4"/>
          </p:nvPr>
        </p:nvPicPr>
        <p:blipFill>
          <a:blip r:embed="rId2" cstate="print"/>
          <a:srcRect l="54546" t="2779" r="19727" b="8527"/>
          <a:stretch>
            <a:fillRect/>
          </a:stretch>
        </p:blipFill>
        <p:spPr bwMode="auto">
          <a:xfrm>
            <a:off x="5715000" y="1828800"/>
            <a:ext cx="2752702" cy="3959225"/>
          </a:xfrm>
          <a:prstGeom prst="rect">
            <a:avLst/>
          </a:prstGeom>
          <a:noFill/>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504824" y="0"/>
            <a:ext cx="7772400" cy="512064"/>
          </a:xfrm>
        </p:spPr>
        <p:txBody>
          <a:bodyPr/>
          <a:lstStyle/>
          <a:p>
            <a:endParaRPr lang="en-US" dirty="0"/>
          </a:p>
        </p:txBody>
      </p:sp>
      <p:sp>
        <p:nvSpPr>
          <p:cNvPr id="3" name="Text Placeholder 2"/>
          <p:cNvSpPr>
            <a:spLocks noGrp="1"/>
          </p:cNvSpPr>
          <p:nvPr>
            <p:ph type="body" idx="1"/>
          </p:nvPr>
        </p:nvSpPr>
        <p:spPr>
          <a:xfrm>
            <a:off x="457200" y="0"/>
            <a:ext cx="4040188" cy="838200"/>
          </a:xfrm>
        </p:spPr>
        <p:txBody>
          <a:bodyPr/>
          <a:lstStyle/>
          <a:p>
            <a:endParaRPr lang="en-US" dirty="0"/>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a:xfrm>
            <a:off x="0" y="685800"/>
            <a:ext cx="4497388" cy="5732589"/>
          </a:xfrm>
        </p:spPr>
        <p:txBody>
          <a:bodyPr/>
          <a:lstStyle/>
          <a:p>
            <a:r>
              <a:rPr lang="en-US" sz="2800" b="1" dirty="0" smtClean="0"/>
              <a:t>Bone remodeling</a:t>
            </a:r>
          </a:p>
          <a:p>
            <a:pPr lvl="1"/>
            <a:r>
              <a:rPr lang="en-US" sz="2800" dirty="0" smtClean="0"/>
              <a:t>Excess material on the bone shaft exterior and in the </a:t>
            </a:r>
            <a:r>
              <a:rPr lang="en-US" sz="2800" dirty="0" err="1" smtClean="0"/>
              <a:t>medullary</a:t>
            </a:r>
            <a:r>
              <a:rPr lang="en-US" sz="2800" dirty="0" smtClean="0"/>
              <a:t> canal is removed</a:t>
            </a:r>
          </a:p>
          <a:p>
            <a:pPr lvl="1">
              <a:buNone/>
            </a:pPr>
            <a:endParaRPr lang="en-US" sz="2800" dirty="0" smtClean="0"/>
          </a:p>
          <a:p>
            <a:pPr lvl="1"/>
            <a:r>
              <a:rPr lang="en-US" sz="2800" dirty="0" smtClean="0"/>
              <a:t>Compact bone is laid down to reconstruct shaft walls</a:t>
            </a:r>
          </a:p>
          <a:p>
            <a:pPr>
              <a:buNone/>
            </a:pPr>
            <a:endParaRPr lang="en-US" sz="2800" b="1" dirty="0" smtClean="0"/>
          </a:p>
        </p:txBody>
      </p:sp>
      <p:pic>
        <p:nvPicPr>
          <p:cNvPr id="7" name="Picture 12"/>
          <p:cNvPicPr>
            <a:picLocks noGrp="1" noChangeAspect="1" noChangeArrowheads="1"/>
          </p:cNvPicPr>
          <p:nvPr>
            <p:ph sz="quarter" idx="4"/>
          </p:nvPr>
        </p:nvPicPr>
        <p:blipFill>
          <a:blip r:embed="rId2" cstate="print"/>
          <a:srcRect l="72363" t="2370" r="909" b="12204"/>
          <a:stretch>
            <a:fillRect/>
          </a:stretch>
        </p:blipFill>
        <p:spPr bwMode="auto">
          <a:xfrm>
            <a:off x="5181308" y="2459038"/>
            <a:ext cx="2969208" cy="3959225"/>
          </a:xfrm>
          <a:prstGeom prst="rect">
            <a:avLst/>
          </a:prstGeom>
          <a:noFill/>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Homeostatic Imbalances</a:t>
            </a:r>
            <a:endParaRPr lang="en-US" dirty="0"/>
          </a:p>
        </p:txBody>
      </p:sp>
      <p:sp>
        <p:nvSpPr>
          <p:cNvPr id="8" name="Content Placeholder 7"/>
          <p:cNvSpPr>
            <a:spLocks noGrp="1"/>
          </p:cNvSpPr>
          <p:nvPr>
            <p:ph idx="1"/>
          </p:nvPr>
        </p:nvSpPr>
        <p:spPr/>
        <p:txBody>
          <a:bodyPr/>
          <a:lstStyle/>
          <a:p>
            <a:r>
              <a:rPr lang="en-US" sz="3600" b="1" dirty="0" err="1" smtClean="0"/>
              <a:t>Osteomalacia</a:t>
            </a:r>
            <a:endParaRPr lang="en-US" sz="3600" b="1" dirty="0" smtClean="0"/>
          </a:p>
          <a:p>
            <a:pPr lvl="1"/>
            <a:r>
              <a:rPr lang="en-US" sz="3200" dirty="0" smtClean="0"/>
              <a:t>Bones are inadequately mineralized causing softened, weakened bones</a:t>
            </a:r>
          </a:p>
          <a:p>
            <a:pPr lvl="1"/>
            <a:r>
              <a:rPr lang="en-US" sz="3200" dirty="0" smtClean="0"/>
              <a:t>Main symptom is pain when weight is put on the affected bone</a:t>
            </a:r>
          </a:p>
          <a:p>
            <a:pPr lvl="1"/>
            <a:r>
              <a:rPr lang="en-US" sz="3200" dirty="0" smtClean="0"/>
              <a:t>Caused by insufficient calcium in the diet, or by vitamin D deficiency</a:t>
            </a:r>
          </a:p>
          <a:p>
            <a:pPr>
              <a:buNone/>
            </a:pPr>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914400" y="838200"/>
            <a:ext cx="7772400" cy="5517360"/>
          </a:xfrm>
        </p:spPr>
        <p:txBody>
          <a:bodyPr>
            <a:normAutofit/>
          </a:bodyPr>
          <a:lstStyle/>
          <a:p>
            <a:r>
              <a:rPr lang="en-US" sz="3600" b="1" dirty="0" smtClean="0"/>
              <a:t>Rickets</a:t>
            </a:r>
          </a:p>
          <a:p>
            <a:pPr lvl="1"/>
            <a:r>
              <a:rPr lang="en-US" sz="3200" dirty="0" smtClean="0"/>
              <a:t>Bones of children are inadequately mineralized causing softened, weakened bones</a:t>
            </a:r>
          </a:p>
          <a:p>
            <a:pPr lvl="1"/>
            <a:r>
              <a:rPr lang="en-US" sz="3200" dirty="0" smtClean="0"/>
              <a:t>Bowed legs and deformities of the pelvis, skull, and rib cage are common</a:t>
            </a:r>
          </a:p>
          <a:p>
            <a:pPr lvl="1"/>
            <a:r>
              <a:rPr lang="en-US" sz="3200" dirty="0" smtClean="0"/>
              <a:t>Caused by insufficient calcium in the diet, or by vitamin D deficiency</a:t>
            </a:r>
          </a:p>
          <a:p>
            <a:pPr lvl="1"/>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endParaRPr lang="en-US" smtClean="0"/>
          </a:p>
        </p:txBody>
      </p:sp>
      <p:sp>
        <p:nvSpPr>
          <p:cNvPr id="70659" name="Rectangle 3"/>
          <p:cNvSpPr>
            <a:spLocks noGrp="1" noChangeArrowheads="1"/>
          </p:cNvSpPr>
          <p:nvPr>
            <p:ph type="body" idx="1"/>
          </p:nvPr>
        </p:nvSpPr>
        <p:spPr/>
        <p:txBody>
          <a:bodyPr/>
          <a:lstStyle/>
          <a:p>
            <a:pPr eaLnBrk="1" hangingPunct="1"/>
            <a:endParaRPr lang="en-US" dirty="0" smtClean="0"/>
          </a:p>
        </p:txBody>
      </p:sp>
      <p:pic>
        <p:nvPicPr>
          <p:cNvPr id="70660" name="Picture 4" descr="rickets-1"/>
          <p:cNvPicPr>
            <a:picLocks noChangeAspect="1" noChangeArrowheads="1"/>
          </p:cNvPicPr>
          <p:nvPr/>
        </p:nvPicPr>
        <p:blipFill>
          <a:blip r:embed="rId3" cstate="print"/>
          <a:srcRect/>
          <a:stretch>
            <a:fillRect/>
          </a:stretch>
        </p:blipFill>
        <p:spPr bwMode="auto">
          <a:xfrm>
            <a:off x="762000" y="304800"/>
            <a:ext cx="3886200" cy="4457700"/>
          </a:xfrm>
          <a:prstGeom prst="rect">
            <a:avLst/>
          </a:prstGeom>
          <a:noFill/>
          <a:ln w="9525">
            <a:noFill/>
            <a:miter lim="800000"/>
            <a:headEnd/>
            <a:tailEnd/>
          </a:ln>
        </p:spPr>
      </p:pic>
      <p:pic>
        <p:nvPicPr>
          <p:cNvPr id="5" name="Picture 4" descr="rickets"/>
          <p:cNvPicPr>
            <a:picLocks noChangeAspect="1" noChangeArrowheads="1"/>
          </p:cNvPicPr>
          <p:nvPr/>
        </p:nvPicPr>
        <p:blipFill>
          <a:blip r:embed="rId4" cstate="print"/>
          <a:srcRect/>
          <a:stretch>
            <a:fillRect/>
          </a:stretch>
        </p:blipFill>
        <p:spPr bwMode="auto">
          <a:xfrm>
            <a:off x="4876800" y="1600200"/>
            <a:ext cx="3925186"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14400" y="381000"/>
            <a:ext cx="7772400" cy="5974560"/>
          </a:xfrm>
        </p:spPr>
        <p:txBody>
          <a:bodyPr/>
          <a:lstStyle/>
          <a:p>
            <a:r>
              <a:rPr lang="en-US" sz="3600" b="1" dirty="0" smtClean="0"/>
              <a:t>Osteoporosis</a:t>
            </a:r>
          </a:p>
          <a:p>
            <a:pPr lvl="1"/>
            <a:r>
              <a:rPr lang="en-US" sz="2800" dirty="0" smtClean="0"/>
              <a:t>Group of diseases in which bone </a:t>
            </a:r>
            <a:r>
              <a:rPr lang="en-US" sz="2800" dirty="0" err="1" smtClean="0"/>
              <a:t>reabsorption</a:t>
            </a:r>
            <a:r>
              <a:rPr lang="en-US" sz="2800" dirty="0" smtClean="0"/>
              <a:t> outpaces bone deposit</a:t>
            </a:r>
          </a:p>
          <a:p>
            <a:pPr lvl="1"/>
            <a:r>
              <a:rPr lang="en-US" sz="2800" dirty="0" smtClean="0"/>
              <a:t>Spongy bone of the spine is most vulnerable</a:t>
            </a:r>
          </a:p>
          <a:p>
            <a:pPr lvl="1"/>
            <a:r>
              <a:rPr lang="en-US" sz="2800" dirty="0" smtClean="0"/>
              <a:t>Occurs most often in postmenopausal women</a:t>
            </a:r>
          </a:p>
          <a:p>
            <a:pPr lvl="1"/>
            <a:r>
              <a:rPr lang="en-US" sz="2800" dirty="0" smtClean="0"/>
              <a:t>Bones become so fragile that sneezing or stepping off a curb can cause fractures</a:t>
            </a:r>
          </a:p>
          <a:p>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osteoporosis"/>
          <p:cNvPicPr>
            <a:picLocks noGrp="1" noChangeAspect="1" noChangeArrowheads="1"/>
          </p:cNvPicPr>
          <p:nvPr>
            <p:ph idx="1"/>
          </p:nvPr>
        </p:nvPicPr>
        <p:blipFill>
          <a:blip r:embed="rId2" cstate="print"/>
          <a:srcRect/>
          <a:stretch>
            <a:fillRect/>
          </a:stretch>
        </p:blipFill>
        <p:spPr bwMode="auto">
          <a:xfrm>
            <a:off x="1292111" y="1784350"/>
            <a:ext cx="7016978"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990600"/>
            <a:ext cx="7772400" cy="914400"/>
          </a:xfrm>
        </p:spPr>
        <p:txBody>
          <a:bodyPr/>
          <a:lstStyle/>
          <a:p>
            <a:endParaRPr lang="en-US"/>
          </a:p>
        </p:txBody>
      </p:sp>
      <p:sp>
        <p:nvSpPr>
          <p:cNvPr id="3" name="Content Placeholder 2"/>
          <p:cNvSpPr>
            <a:spLocks noGrp="1"/>
          </p:cNvSpPr>
          <p:nvPr>
            <p:ph idx="1"/>
          </p:nvPr>
        </p:nvSpPr>
        <p:spPr>
          <a:xfrm>
            <a:off x="609600" y="609600"/>
            <a:ext cx="8077200" cy="5745960"/>
          </a:xfrm>
        </p:spPr>
        <p:txBody>
          <a:bodyPr>
            <a:normAutofit fontScale="92500" lnSpcReduction="10000"/>
          </a:bodyPr>
          <a:lstStyle/>
          <a:p>
            <a:r>
              <a:rPr lang="en-US" sz="3600" b="1" dirty="0" smtClean="0"/>
              <a:t>Paget’s Disease</a:t>
            </a:r>
          </a:p>
          <a:p>
            <a:r>
              <a:rPr lang="en-US" dirty="0" smtClean="0"/>
              <a:t>Characterized by excessive bone formation and </a:t>
            </a:r>
            <a:r>
              <a:rPr lang="en-US" dirty="0" err="1" smtClean="0"/>
              <a:t>reabsorption</a:t>
            </a:r>
            <a:endParaRPr lang="en-US" dirty="0" smtClean="0"/>
          </a:p>
          <a:p>
            <a:r>
              <a:rPr lang="en-US" dirty="0" err="1" smtClean="0"/>
              <a:t>Pagetic</a:t>
            </a:r>
            <a:r>
              <a:rPr lang="en-US" dirty="0" smtClean="0"/>
              <a:t> bone with an excessively high ratio of woven to compact bone is formed</a:t>
            </a:r>
          </a:p>
          <a:p>
            <a:r>
              <a:rPr lang="en-US" dirty="0" err="1" smtClean="0"/>
              <a:t>Pagetic</a:t>
            </a:r>
            <a:r>
              <a:rPr lang="en-US" dirty="0" smtClean="0"/>
              <a:t> bone, along with reduced mineralization, causes spotty weakening of bone</a:t>
            </a:r>
          </a:p>
          <a:p>
            <a:r>
              <a:rPr lang="en-US" dirty="0" err="1" smtClean="0"/>
              <a:t>Osteoclast</a:t>
            </a:r>
            <a:r>
              <a:rPr lang="en-US" dirty="0" smtClean="0"/>
              <a:t> activity wanes, but </a:t>
            </a:r>
            <a:r>
              <a:rPr lang="en-US" dirty="0" err="1" smtClean="0"/>
              <a:t>osteoblast</a:t>
            </a:r>
            <a:r>
              <a:rPr lang="en-US" dirty="0" smtClean="0"/>
              <a:t> activity continues to work</a:t>
            </a:r>
          </a:p>
          <a:p>
            <a:r>
              <a:rPr lang="en-US" dirty="0" smtClean="0"/>
              <a:t>Usually localized in the spine, pelvis, femur, and skull</a:t>
            </a:r>
          </a:p>
          <a:p>
            <a:r>
              <a:rPr lang="en-US" dirty="0" smtClean="0"/>
              <a:t>Unknown cause (possibly viral)</a:t>
            </a:r>
          </a:p>
          <a:p>
            <a:endParaRPr lang="en-US" b="1"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05800" cy="1197864"/>
          </a:xfrm>
        </p:spPr>
        <p:txBody>
          <a:bodyPr/>
          <a:lstStyle/>
          <a:p>
            <a:pPr algn="ctr"/>
            <a:r>
              <a:rPr lang="en-US" sz="3600" b="1" dirty="0" smtClean="0"/>
              <a:t>Fetal Primary Ossification Centers</a:t>
            </a:r>
            <a:endParaRPr lang="en-US" sz="3600" b="1" dirty="0"/>
          </a:p>
        </p:txBody>
      </p:sp>
      <p:pic>
        <p:nvPicPr>
          <p:cNvPr id="4" name="Picture 5"/>
          <p:cNvPicPr>
            <a:picLocks noGrp="1" noChangeAspect="1" noChangeArrowheads="1"/>
          </p:cNvPicPr>
          <p:nvPr>
            <p:ph idx="1"/>
          </p:nvPr>
        </p:nvPicPr>
        <p:blipFill>
          <a:blip r:embed="rId2" cstate="print"/>
          <a:srcRect l="5629" t="5534" r="6039" b="6480"/>
          <a:stretch>
            <a:fillRect/>
          </a:stretch>
        </p:blipFill>
        <p:spPr bwMode="auto">
          <a:xfrm>
            <a:off x="3258723" y="1784350"/>
            <a:ext cx="3083753" cy="4572000"/>
          </a:xfrm>
          <a:prstGeom prst="rect">
            <a:avLst/>
          </a:prstGeom>
          <a:noFill/>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534400" cy="1066800"/>
          </a:xfrm>
        </p:spPr>
        <p:txBody>
          <a:bodyPr/>
          <a:lstStyle/>
          <a:p>
            <a:r>
              <a:rPr lang="en-US" dirty="0" smtClean="0"/>
              <a:t>Developmental Aspects of Bone</a:t>
            </a:r>
            <a:endParaRPr lang="en-US" dirty="0"/>
          </a:p>
        </p:txBody>
      </p:sp>
      <p:sp>
        <p:nvSpPr>
          <p:cNvPr id="3" name="Content Placeholder 2"/>
          <p:cNvSpPr>
            <a:spLocks noGrp="1"/>
          </p:cNvSpPr>
          <p:nvPr>
            <p:ph idx="1"/>
          </p:nvPr>
        </p:nvSpPr>
        <p:spPr>
          <a:xfrm>
            <a:off x="609600" y="990600"/>
            <a:ext cx="8077200" cy="5364960"/>
          </a:xfrm>
        </p:spPr>
        <p:txBody>
          <a:bodyPr/>
          <a:lstStyle/>
          <a:p>
            <a:r>
              <a:rPr lang="en-US" dirty="0" smtClean="0"/>
              <a:t>Mesoderm gives rise to embryonic </a:t>
            </a:r>
            <a:r>
              <a:rPr lang="en-US" dirty="0" err="1" smtClean="0"/>
              <a:t>mesenchymal</a:t>
            </a:r>
            <a:r>
              <a:rPr lang="en-US" dirty="0" smtClean="0"/>
              <a:t> cells, which produce membranes and cartilages that form the embryonic skeleton</a:t>
            </a:r>
          </a:p>
          <a:p>
            <a:r>
              <a:rPr lang="en-US" dirty="0" smtClean="0"/>
              <a:t>The embryonic skeleton ossifies in a predictable timetable </a:t>
            </a:r>
            <a:r>
              <a:rPr lang="en-US" dirty="0" smtClean="0">
                <a:sym typeface="Wingdings" pitchFamily="2" charset="2"/>
              </a:rPr>
              <a:t> fetal age can be determined through ultrasound</a:t>
            </a:r>
            <a:endParaRPr lang="en-US" dirty="0" smtClean="0"/>
          </a:p>
          <a:p>
            <a:r>
              <a:rPr lang="en-US" dirty="0" smtClean="0"/>
              <a:t>At birth, most long bones are well ossified (except for their epiphyses)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Classification of Bones: By Shape</a:t>
            </a:r>
            <a:endParaRPr lang="en-US" sz="3600" b="1" dirty="0"/>
          </a:p>
        </p:txBody>
      </p:sp>
      <p:sp>
        <p:nvSpPr>
          <p:cNvPr id="4" name="Content Placeholder 3"/>
          <p:cNvSpPr>
            <a:spLocks noGrp="1"/>
          </p:cNvSpPr>
          <p:nvPr>
            <p:ph sz="half" idx="1"/>
          </p:nvPr>
        </p:nvSpPr>
        <p:spPr/>
        <p:txBody>
          <a:bodyPr/>
          <a:lstStyle/>
          <a:p>
            <a:r>
              <a:rPr lang="en-US" b="1" dirty="0" smtClean="0"/>
              <a:t>Long bones </a:t>
            </a:r>
            <a:r>
              <a:rPr lang="en-US" dirty="0" smtClean="0"/>
              <a:t>– longer than they are wide </a:t>
            </a:r>
            <a:br>
              <a:rPr lang="en-US" dirty="0" smtClean="0"/>
            </a:br>
            <a:r>
              <a:rPr lang="en-US" dirty="0" smtClean="0"/>
              <a:t>(e.g., </a:t>
            </a:r>
            <a:r>
              <a:rPr lang="en-US" dirty="0" err="1" smtClean="0"/>
              <a:t>humerus</a:t>
            </a:r>
            <a:r>
              <a:rPr lang="en-US" dirty="0" smtClean="0"/>
              <a:t>)</a:t>
            </a:r>
            <a:endParaRPr lang="en-US" dirty="0" smtClean="0">
              <a:solidFill>
                <a:srgbClr val="000000"/>
              </a:solidFill>
            </a:endParaRPr>
          </a:p>
          <a:p>
            <a:pPr>
              <a:buNone/>
            </a:pPr>
            <a:endParaRPr lang="en-US" dirty="0"/>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4968816" y="1770063"/>
            <a:ext cx="3413244" cy="45259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33400" y="838200"/>
            <a:ext cx="8153400" cy="5517360"/>
          </a:xfrm>
        </p:spPr>
        <p:txBody>
          <a:bodyPr/>
          <a:lstStyle/>
          <a:p>
            <a:r>
              <a:rPr lang="en-US" sz="3200" dirty="0" smtClean="0"/>
              <a:t>By age 25, nearly all bones are completely ossified</a:t>
            </a:r>
          </a:p>
          <a:p>
            <a:pPr>
              <a:buNone/>
            </a:pPr>
            <a:endParaRPr lang="en-US" sz="3200" dirty="0" smtClean="0"/>
          </a:p>
          <a:p>
            <a:r>
              <a:rPr lang="en-US" sz="3200" dirty="0" smtClean="0"/>
              <a:t>In old age, bone </a:t>
            </a:r>
            <a:r>
              <a:rPr lang="en-US" sz="3200" dirty="0" err="1" smtClean="0"/>
              <a:t>resorption</a:t>
            </a:r>
            <a:r>
              <a:rPr lang="en-US" sz="3200" dirty="0" smtClean="0"/>
              <a:t> predominates</a:t>
            </a:r>
          </a:p>
          <a:p>
            <a:pPr>
              <a:buNone/>
            </a:pPr>
            <a:endParaRPr lang="en-US" sz="3200" dirty="0" smtClean="0"/>
          </a:p>
          <a:p>
            <a:r>
              <a:rPr lang="en-US" sz="3200" dirty="0" smtClean="0"/>
              <a:t>A single gene that codes for vitamin D docking determines both the tendency to accumulate bone mass early in life, and the risk for osteoporosis later in life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7536"/>
          </a:xfrm>
        </p:spPr>
        <p:txBody>
          <a:bodyPr/>
          <a:lstStyle/>
          <a:p>
            <a:endParaRPr lang="en-US" dirty="0"/>
          </a:p>
        </p:txBody>
      </p:sp>
      <p:sp>
        <p:nvSpPr>
          <p:cNvPr id="3" name="Content Placeholder 2"/>
          <p:cNvSpPr>
            <a:spLocks noGrp="1"/>
          </p:cNvSpPr>
          <p:nvPr>
            <p:ph sz="half" idx="1"/>
          </p:nvPr>
        </p:nvSpPr>
        <p:spPr>
          <a:xfrm>
            <a:off x="464344" y="609601"/>
            <a:ext cx="4038600" cy="5686864"/>
          </a:xfrm>
        </p:spPr>
        <p:txBody>
          <a:bodyPr>
            <a:normAutofit lnSpcReduction="10000"/>
          </a:bodyPr>
          <a:lstStyle/>
          <a:p>
            <a:r>
              <a:rPr lang="en-US" b="1" dirty="0" smtClean="0"/>
              <a:t>Short Bones</a:t>
            </a:r>
          </a:p>
          <a:p>
            <a:pPr>
              <a:buNone/>
            </a:pPr>
            <a:r>
              <a:rPr lang="en-US" b="1" dirty="0" smtClean="0"/>
              <a:t>   </a:t>
            </a:r>
          </a:p>
          <a:p>
            <a:pPr>
              <a:buNone/>
            </a:pPr>
            <a:r>
              <a:rPr lang="en-US" b="1" dirty="0" smtClean="0"/>
              <a:t>    -</a:t>
            </a:r>
            <a:r>
              <a:rPr lang="en-US" dirty="0" smtClean="0"/>
              <a:t>cube shaped bones of the ankle and wrist</a:t>
            </a:r>
          </a:p>
          <a:p>
            <a:pPr>
              <a:buNone/>
            </a:pPr>
            <a:endParaRPr lang="en-US" b="1" dirty="0" smtClean="0"/>
          </a:p>
          <a:p>
            <a:pPr>
              <a:buNone/>
            </a:pPr>
            <a:r>
              <a:rPr lang="en-US" b="1" dirty="0" smtClean="0"/>
              <a:t>    </a:t>
            </a:r>
            <a:r>
              <a:rPr lang="en-US" b="1" dirty="0" err="1" smtClean="0"/>
              <a:t>Sesamoid</a:t>
            </a:r>
            <a:r>
              <a:rPr lang="en-US" b="1" dirty="0" smtClean="0"/>
              <a:t> Bone</a:t>
            </a:r>
          </a:p>
          <a:p>
            <a:pPr>
              <a:buNone/>
            </a:pPr>
            <a:r>
              <a:rPr lang="en-US" b="1" dirty="0" smtClean="0"/>
              <a:t>      </a:t>
            </a:r>
            <a:r>
              <a:rPr lang="en-US" dirty="0" smtClean="0"/>
              <a:t>- special type of short </a:t>
            </a:r>
          </a:p>
          <a:p>
            <a:pPr>
              <a:buNone/>
            </a:pPr>
            <a:r>
              <a:rPr lang="en-US" dirty="0" smtClean="0"/>
              <a:t>         bone</a:t>
            </a:r>
          </a:p>
          <a:p>
            <a:pPr>
              <a:buNone/>
            </a:pPr>
            <a:r>
              <a:rPr lang="en-US" b="1" dirty="0" smtClean="0"/>
              <a:t>     - </a:t>
            </a:r>
            <a:r>
              <a:rPr lang="en-US" dirty="0" smtClean="0"/>
              <a:t>bones that form  within tendons (patella, bones in hand  and feet) </a:t>
            </a:r>
            <a:endParaRPr lang="en-US" dirty="0"/>
          </a:p>
        </p:txBody>
      </p:sp>
      <p:pic>
        <p:nvPicPr>
          <p:cNvPr id="2050" name="Picture 2"/>
          <p:cNvPicPr>
            <a:picLocks noGrp="1" noChangeAspect="1" noChangeArrowheads="1"/>
          </p:cNvPicPr>
          <p:nvPr>
            <p:ph sz="half" idx="2"/>
          </p:nvPr>
        </p:nvPicPr>
        <p:blipFill>
          <a:blip r:embed="rId2" cstate="print"/>
          <a:srcRect/>
          <a:stretch>
            <a:fillRect/>
          </a:stretch>
        </p:blipFill>
        <p:spPr bwMode="auto">
          <a:xfrm>
            <a:off x="4770438" y="2509044"/>
            <a:ext cx="3810000" cy="304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blinds(horizontal)">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 "/>
          <p:cNvPicPr>
            <a:picLocks noChangeAspect="1" noChangeArrowheads="1"/>
          </p:cNvPicPr>
          <p:nvPr/>
        </p:nvPicPr>
        <p:blipFill>
          <a:blip r:embed="rId2" cstate="print"/>
          <a:srcRect/>
          <a:stretch>
            <a:fillRect/>
          </a:stretch>
        </p:blipFill>
        <p:spPr bwMode="auto">
          <a:xfrm>
            <a:off x="4876800" y="3810000"/>
            <a:ext cx="3810000" cy="2724151"/>
          </a:xfrm>
          <a:prstGeom prst="rect">
            <a:avLst/>
          </a:prstGeom>
          <a:noFill/>
        </p:spPr>
      </p:pic>
      <p:sp>
        <p:nvSpPr>
          <p:cNvPr id="9" name="Title 8"/>
          <p:cNvSpPr>
            <a:spLocks noGrp="1"/>
          </p:cNvSpPr>
          <p:nvPr>
            <p:ph type="title"/>
          </p:nvPr>
        </p:nvSpPr>
        <p:spPr>
          <a:xfrm>
            <a:off x="914400" y="152400"/>
            <a:ext cx="7772400" cy="1274064"/>
          </a:xfrm>
        </p:spPr>
        <p:txBody>
          <a:bodyPr/>
          <a:lstStyle/>
          <a:p>
            <a:pPr algn="ctr"/>
            <a:r>
              <a:rPr lang="en-US" b="1" dirty="0" err="1" smtClean="0">
                <a:solidFill>
                  <a:srgbClr val="C00000"/>
                </a:solidFill>
              </a:rPr>
              <a:t>Sesamoiditis</a:t>
            </a:r>
            <a:r>
              <a:rPr lang="en-US" b="1" dirty="0" smtClean="0"/>
              <a:t/>
            </a:r>
            <a:br>
              <a:rPr lang="en-US" b="1" dirty="0" smtClean="0"/>
            </a:br>
            <a:r>
              <a:rPr lang="en-US" b="1" dirty="0" smtClean="0"/>
              <a:t>- can be caused by doing the same type of toe movements over and over again (dancing, running)</a:t>
            </a:r>
            <a:endParaRPr lang="en-US" b="1" dirty="0"/>
          </a:p>
        </p:txBody>
      </p:sp>
      <p:sp>
        <p:nvSpPr>
          <p:cNvPr id="6" name="Content Placeholder 5"/>
          <p:cNvSpPr>
            <a:spLocks noGrp="1"/>
          </p:cNvSpPr>
          <p:nvPr>
            <p:ph type="body" sz="half" idx="4294967295"/>
          </p:nvPr>
        </p:nvSpPr>
        <p:spPr>
          <a:xfrm>
            <a:off x="0" y="1150938"/>
            <a:ext cx="6858000" cy="685800"/>
          </a:xfrm>
        </p:spPr>
        <p:txBody>
          <a:bodyPr/>
          <a:lstStyle/>
          <a:p>
            <a:endParaRPr lang="en-US" dirty="0" smtClean="0"/>
          </a:p>
          <a:p>
            <a:pPr>
              <a:buNone/>
            </a:pPr>
            <a:endParaRPr lang="en-US" dirty="0"/>
          </a:p>
        </p:txBody>
      </p:sp>
      <p:pic>
        <p:nvPicPr>
          <p:cNvPr id="1028" name="Picture 4" descr="http://www.ourhealthnetwork.com/UserFiles/Image/FA27.Sesamoiditis.11.27.11.jpg"/>
          <p:cNvPicPr>
            <a:picLocks noChangeAspect="1" noChangeArrowheads="1"/>
          </p:cNvPicPr>
          <p:nvPr/>
        </p:nvPicPr>
        <p:blipFill>
          <a:blip r:embed="rId3" cstate="print"/>
          <a:srcRect/>
          <a:stretch>
            <a:fillRect/>
          </a:stretch>
        </p:blipFill>
        <p:spPr bwMode="auto">
          <a:xfrm>
            <a:off x="1143000" y="3810000"/>
            <a:ext cx="2381250" cy="18764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b="1" dirty="0" smtClean="0"/>
              <a:t>Flat Bones</a:t>
            </a:r>
          </a:p>
          <a:p>
            <a:pPr>
              <a:buNone/>
            </a:pPr>
            <a:r>
              <a:rPr lang="en-US" dirty="0" smtClean="0"/>
              <a:t>    - thin, flattened and a bit curved (sternum and most skull bones)</a:t>
            </a:r>
          </a:p>
        </p:txBody>
      </p:sp>
      <p:pic>
        <p:nvPicPr>
          <p:cNvPr id="3074" name="Picture 2"/>
          <p:cNvPicPr>
            <a:picLocks noGrp="1" noChangeAspect="1" noChangeArrowheads="1"/>
          </p:cNvPicPr>
          <p:nvPr>
            <p:ph sz="half" idx="2"/>
          </p:nvPr>
        </p:nvPicPr>
        <p:blipFill>
          <a:blip r:embed="rId2" cstate="print"/>
          <a:srcRect/>
          <a:stretch>
            <a:fillRect/>
          </a:stretch>
        </p:blipFill>
        <p:spPr bwMode="auto">
          <a:xfrm>
            <a:off x="4813300" y="1937544"/>
            <a:ext cx="3724275" cy="4191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a:xfrm>
            <a:off x="464344" y="914401"/>
            <a:ext cx="4260056" cy="5382064"/>
          </a:xfrm>
        </p:spPr>
        <p:txBody>
          <a:bodyPr/>
          <a:lstStyle/>
          <a:p>
            <a:r>
              <a:rPr lang="en-US" b="1" dirty="0" smtClean="0"/>
              <a:t>Irregular Bones</a:t>
            </a:r>
          </a:p>
          <a:p>
            <a:pPr>
              <a:buNone/>
            </a:pPr>
            <a:r>
              <a:rPr lang="en-US" dirty="0" smtClean="0"/>
              <a:t>     - bones with   complicated shapes (vertebrae and hip bones)</a:t>
            </a:r>
            <a:endParaRPr lang="en-US" dirty="0"/>
          </a:p>
        </p:txBody>
      </p:sp>
      <p:pic>
        <p:nvPicPr>
          <p:cNvPr id="4098" name="Picture 2"/>
          <p:cNvPicPr>
            <a:picLocks noGrp="1" noChangeAspect="1" noChangeArrowheads="1"/>
          </p:cNvPicPr>
          <p:nvPr>
            <p:ph sz="half" idx="2"/>
          </p:nvPr>
        </p:nvPicPr>
        <p:blipFill>
          <a:blip r:embed="rId2" cstate="print"/>
          <a:srcRect/>
          <a:stretch>
            <a:fillRect/>
          </a:stretch>
        </p:blipFill>
        <p:spPr bwMode="auto">
          <a:xfrm>
            <a:off x="4572000" y="1524000"/>
            <a:ext cx="4038600" cy="451269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Functions of Bones</a:t>
            </a:r>
            <a:endParaRPr lang="en-US" b="1" dirty="0"/>
          </a:p>
        </p:txBody>
      </p:sp>
      <p:sp>
        <p:nvSpPr>
          <p:cNvPr id="3" name="Content Placeholder 2"/>
          <p:cNvSpPr>
            <a:spLocks noGrp="1"/>
          </p:cNvSpPr>
          <p:nvPr>
            <p:ph idx="1"/>
          </p:nvPr>
        </p:nvSpPr>
        <p:spPr/>
        <p:txBody>
          <a:bodyPr/>
          <a:lstStyle/>
          <a:p>
            <a:r>
              <a:rPr lang="en-US" b="1" dirty="0" smtClean="0"/>
              <a:t>Support – form the framework that supports the body and cradles soft organs</a:t>
            </a:r>
          </a:p>
          <a:p>
            <a:pPr>
              <a:buNone/>
            </a:pPr>
            <a:endParaRPr lang="en-US" dirty="0" smtClean="0"/>
          </a:p>
          <a:p>
            <a:r>
              <a:rPr lang="en-US" b="1" dirty="0" smtClean="0"/>
              <a:t>Protection – provide a protective case for the brain, spinal cord, and vital organs</a:t>
            </a:r>
          </a:p>
          <a:p>
            <a:pPr>
              <a:buNone/>
            </a:pPr>
            <a:endParaRPr lang="en-US" dirty="0" smtClean="0"/>
          </a:p>
          <a:p>
            <a:r>
              <a:rPr lang="en-US" b="1" dirty="0" smtClean="0"/>
              <a:t>Movement – provide levers for muscles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Functions of Bones cont….</a:t>
            </a:r>
            <a:endParaRPr lang="en-US" b="1" dirty="0"/>
          </a:p>
        </p:txBody>
      </p:sp>
      <p:sp>
        <p:nvSpPr>
          <p:cNvPr id="3" name="Content Placeholder 2"/>
          <p:cNvSpPr>
            <a:spLocks noGrp="1"/>
          </p:cNvSpPr>
          <p:nvPr>
            <p:ph idx="1"/>
          </p:nvPr>
        </p:nvSpPr>
        <p:spPr>
          <a:xfrm>
            <a:off x="914400" y="1783560"/>
            <a:ext cx="7924800" cy="4572000"/>
          </a:xfrm>
        </p:spPr>
        <p:txBody>
          <a:bodyPr/>
          <a:lstStyle/>
          <a:p>
            <a:r>
              <a:rPr lang="en-US" b="1" dirty="0" smtClean="0"/>
              <a:t>Mineral storage – reservoir for minerals, especially calcium and phosphorus</a:t>
            </a:r>
          </a:p>
          <a:p>
            <a:pPr>
              <a:buNone/>
            </a:pPr>
            <a:endParaRPr lang="en-US" b="1" dirty="0" smtClean="0"/>
          </a:p>
          <a:p>
            <a:r>
              <a:rPr lang="en-US" b="1" dirty="0" smtClean="0"/>
              <a:t>Blood cell formation – </a:t>
            </a:r>
            <a:r>
              <a:rPr lang="en-US" b="1" dirty="0" err="1" smtClean="0"/>
              <a:t>hematopoiesis</a:t>
            </a:r>
            <a:r>
              <a:rPr lang="en-US" b="1" dirty="0" smtClean="0"/>
              <a:t> occurs within the marrow cavities of bones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Bone Structure</a:t>
            </a:r>
            <a:endParaRPr lang="en-US" b="1" dirty="0"/>
          </a:p>
        </p:txBody>
      </p:sp>
      <p:sp>
        <p:nvSpPr>
          <p:cNvPr id="3" name="Content Placeholder 2"/>
          <p:cNvSpPr>
            <a:spLocks noGrp="1"/>
          </p:cNvSpPr>
          <p:nvPr>
            <p:ph idx="1"/>
          </p:nvPr>
        </p:nvSpPr>
        <p:spPr>
          <a:xfrm>
            <a:off x="533400" y="1371600"/>
            <a:ext cx="8610600" cy="4983960"/>
          </a:xfrm>
        </p:spPr>
        <p:txBody>
          <a:bodyPr/>
          <a:lstStyle/>
          <a:p>
            <a:r>
              <a:rPr lang="en-US" b="1" dirty="0" smtClean="0"/>
              <a:t>Bones are considered organs b/c they are made up of many types of tissues: </a:t>
            </a:r>
          </a:p>
          <a:p>
            <a:pPr>
              <a:buNone/>
            </a:pPr>
            <a:r>
              <a:rPr lang="en-US" b="1" dirty="0" smtClean="0"/>
              <a:t>       </a:t>
            </a:r>
            <a:r>
              <a:rPr lang="en-US" b="1" i="1" dirty="0" smtClean="0"/>
              <a:t>* mostly osseous tissue </a:t>
            </a:r>
          </a:p>
          <a:p>
            <a:pPr>
              <a:buNone/>
            </a:pPr>
            <a:r>
              <a:rPr lang="en-US" b="1" i="1" dirty="0" smtClean="0"/>
              <a:t>       * nervous tissue </a:t>
            </a:r>
          </a:p>
          <a:p>
            <a:pPr>
              <a:buNone/>
            </a:pPr>
            <a:r>
              <a:rPr lang="en-US" b="1" i="1" dirty="0" smtClean="0"/>
              <a:t>       * cartilage in their </a:t>
            </a:r>
            <a:r>
              <a:rPr lang="en-US" b="1" i="1" dirty="0" err="1" smtClean="0"/>
              <a:t>articular</a:t>
            </a:r>
            <a:r>
              <a:rPr lang="en-US" b="1" i="1" dirty="0" smtClean="0"/>
              <a:t> cartilages</a:t>
            </a:r>
          </a:p>
          <a:p>
            <a:pPr>
              <a:buNone/>
            </a:pPr>
            <a:r>
              <a:rPr lang="en-US" b="1" i="1" dirty="0" smtClean="0"/>
              <a:t>       * fibrous connective tissues lining cavities</a:t>
            </a:r>
          </a:p>
          <a:p>
            <a:pPr>
              <a:buNone/>
            </a:pPr>
            <a:r>
              <a:rPr lang="en-US" b="1" i="1" dirty="0" smtClean="0"/>
              <a:t>      * muscle and epithelial in their blood vessels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990600"/>
          </a:xfrm>
        </p:spPr>
        <p:txBody>
          <a:bodyPr/>
          <a:lstStyle/>
          <a:p>
            <a:r>
              <a:rPr lang="en-US" dirty="0" smtClean="0"/>
              <a:t>Bone Structure</a:t>
            </a:r>
            <a:endParaRPr lang="en-US" dirty="0"/>
          </a:p>
        </p:txBody>
      </p:sp>
      <p:sp>
        <p:nvSpPr>
          <p:cNvPr id="3" name="Content Placeholder 2"/>
          <p:cNvSpPr>
            <a:spLocks noGrp="1"/>
          </p:cNvSpPr>
          <p:nvPr>
            <p:ph idx="1"/>
          </p:nvPr>
        </p:nvSpPr>
        <p:spPr>
          <a:xfrm>
            <a:off x="381000" y="1066800"/>
            <a:ext cx="8305800" cy="5791200"/>
          </a:xfrm>
        </p:spPr>
        <p:txBody>
          <a:bodyPr>
            <a:normAutofit fontScale="92500" lnSpcReduction="20000"/>
          </a:bodyPr>
          <a:lstStyle/>
          <a:p>
            <a:pPr>
              <a:buNone/>
            </a:pPr>
            <a:r>
              <a:rPr lang="en-US" sz="3900" b="1" u="sng" dirty="0" smtClean="0">
                <a:solidFill>
                  <a:schemeClr val="tx2"/>
                </a:solidFill>
              </a:rPr>
              <a:t>Gross Anatomy of a Bone</a:t>
            </a:r>
          </a:p>
          <a:p>
            <a:pPr>
              <a:buNone/>
            </a:pPr>
            <a:endParaRPr lang="en-US" sz="3900" b="1" u="sng" dirty="0" smtClean="0"/>
          </a:p>
          <a:p>
            <a:pPr marL="582930" indent="-514350">
              <a:buNone/>
            </a:pPr>
            <a:r>
              <a:rPr lang="en-US" sz="3500" b="1" dirty="0" smtClean="0"/>
              <a:t>A. Bone Markings</a:t>
            </a:r>
          </a:p>
          <a:p>
            <a:pPr marL="582930" indent="-514350">
              <a:buNone/>
            </a:pPr>
            <a:r>
              <a:rPr lang="en-US" b="1" dirty="0" smtClean="0"/>
              <a:t>      - Bulges, depressions, and holes that serve as:</a:t>
            </a:r>
          </a:p>
          <a:p>
            <a:pPr lvl="1"/>
            <a:r>
              <a:rPr lang="en-US" sz="2800" dirty="0" smtClean="0"/>
              <a:t>Sites of attachment for muscles, ligaments, and tendons</a:t>
            </a:r>
          </a:p>
          <a:p>
            <a:pPr lvl="1"/>
            <a:r>
              <a:rPr lang="en-US" sz="2800" dirty="0" smtClean="0"/>
              <a:t>Joint surfaces</a:t>
            </a:r>
          </a:p>
          <a:p>
            <a:pPr lvl="1"/>
            <a:r>
              <a:rPr lang="en-US" sz="2800" dirty="0" smtClean="0"/>
              <a:t>Conduits for blood vessels and nerves</a:t>
            </a:r>
          </a:p>
          <a:p>
            <a:pPr lvl="1"/>
            <a:endParaRPr lang="en-US" dirty="0" smtClean="0"/>
          </a:p>
          <a:p>
            <a:pPr lvl="1"/>
            <a:r>
              <a:rPr lang="en-US" dirty="0" smtClean="0"/>
              <a:t>Named in different ways: </a:t>
            </a:r>
          </a:p>
          <a:p>
            <a:pPr marL="582930" indent="-514350">
              <a:buNone/>
            </a:pPr>
            <a:r>
              <a:rPr lang="en-US" dirty="0" smtClean="0"/>
              <a:t> </a:t>
            </a:r>
          </a:p>
          <a:p>
            <a:pPr marL="582930" indent="-514350">
              <a:buNone/>
            </a:pPr>
            <a:r>
              <a:rPr lang="en-US" b="1" dirty="0" smtClean="0"/>
              <a:t>           </a:t>
            </a:r>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blinds(horizontal)">
                                      <p:cBhvr>
                                        <p:cTn id="27" dur="500"/>
                                        <p:tgtEl>
                                          <p:spTgt spid="3">
                                            <p:txEl>
                                              <p:pRg st="8" end="8"/>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9" end="9"/>
                                            </p:txEl>
                                          </p:spTgt>
                                        </p:tgtEl>
                                        <p:attrNameLst>
                                          <p:attrName>style.visibility</p:attrName>
                                        </p:attrNameLst>
                                      </p:cBhvr>
                                      <p:to>
                                        <p:strVal val="visible"/>
                                      </p:to>
                                    </p:set>
                                    <p:animEffect transition="in" filter="blinds(horizontal)">
                                      <p:cBhvr>
                                        <p:cTn id="30"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Skeletal Cartilages</a:t>
            </a:r>
            <a:endParaRPr lang="en-US" dirty="0"/>
          </a:p>
        </p:txBody>
      </p:sp>
      <p:sp>
        <p:nvSpPr>
          <p:cNvPr id="3" name="Content Placeholder 2"/>
          <p:cNvSpPr>
            <a:spLocks noGrp="1"/>
          </p:cNvSpPr>
          <p:nvPr>
            <p:ph idx="1"/>
          </p:nvPr>
        </p:nvSpPr>
        <p:spPr/>
        <p:txBody>
          <a:bodyPr/>
          <a:lstStyle/>
          <a:p>
            <a:r>
              <a:rPr lang="en-US" dirty="0" smtClean="0"/>
              <a:t>Found in adults where flexible skeletal tissue is needed</a:t>
            </a:r>
          </a:p>
          <a:p>
            <a:r>
              <a:rPr lang="en-US" dirty="0" smtClean="0"/>
              <a:t>Contains no blood vessels or nerves</a:t>
            </a:r>
          </a:p>
          <a:p>
            <a:r>
              <a:rPr lang="en-US" dirty="0" smtClean="0"/>
              <a:t>Surrounded by the </a:t>
            </a:r>
            <a:r>
              <a:rPr lang="en-US" b="1" dirty="0" err="1" smtClean="0">
                <a:solidFill>
                  <a:srgbClr val="FF0000"/>
                </a:solidFill>
              </a:rPr>
              <a:t>perichondrium</a:t>
            </a:r>
            <a:r>
              <a:rPr lang="en-US" dirty="0" smtClean="0"/>
              <a:t> (dense irregular connective tissue) that resists outward expansion</a:t>
            </a:r>
          </a:p>
          <a:p>
            <a:r>
              <a:rPr lang="en-US" dirty="0" smtClean="0"/>
              <a:t>Three types – </a:t>
            </a:r>
            <a:r>
              <a:rPr lang="en-US" b="1" dirty="0" smtClean="0">
                <a:solidFill>
                  <a:srgbClr val="FF0000"/>
                </a:solidFill>
              </a:rPr>
              <a:t>hyaline, elastic, and </a:t>
            </a:r>
            <a:r>
              <a:rPr lang="en-US" b="1" dirty="0" err="1" smtClean="0">
                <a:solidFill>
                  <a:srgbClr val="FF0000"/>
                </a:solidFill>
              </a:rPr>
              <a:t>fibrocartilage</a:t>
            </a:r>
            <a:endParaRPr lang="en-US" b="1" dirty="0" smtClean="0">
              <a:solidFill>
                <a:srgbClr val="FF0000"/>
              </a:solidFill>
            </a:endParaRP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533400" y="381000"/>
            <a:ext cx="8610600" cy="6477000"/>
          </a:xfrm>
        </p:spPr>
        <p:txBody>
          <a:bodyPr>
            <a:normAutofit fontScale="85000" lnSpcReduction="20000"/>
          </a:bodyPr>
          <a:lstStyle/>
          <a:p>
            <a:pPr marL="582930" indent="-514350">
              <a:buNone/>
            </a:pPr>
            <a:r>
              <a:rPr lang="en-US" sz="4000" b="1" dirty="0" smtClean="0"/>
              <a:t>1. projections (bulges)</a:t>
            </a:r>
          </a:p>
          <a:p>
            <a:pPr marL="582930" indent="-514350">
              <a:buNone/>
            </a:pPr>
            <a:r>
              <a:rPr lang="en-US" b="1" dirty="0" smtClean="0"/>
              <a:t>     - grow outward from the surface </a:t>
            </a:r>
          </a:p>
          <a:p>
            <a:pPr marL="582930" indent="-514350">
              <a:buNone/>
            </a:pPr>
            <a:r>
              <a:rPr lang="en-US" b="1" dirty="0" smtClean="0"/>
              <a:t>     </a:t>
            </a:r>
            <a:r>
              <a:rPr lang="en-US" b="1" i="1" dirty="0" smtClean="0"/>
              <a:t>- those that are sites of muscle and ligament attachment include: </a:t>
            </a:r>
          </a:p>
          <a:p>
            <a:r>
              <a:rPr lang="en-US" b="1" dirty="0" smtClean="0"/>
              <a:t> </a:t>
            </a:r>
            <a:r>
              <a:rPr lang="en-US" b="1" dirty="0" err="1" smtClean="0"/>
              <a:t>Tuberosity</a:t>
            </a:r>
            <a:r>
              <a:rPr lang="en-US" b="1" dirty="0" smtClean="0"/>
              <a:t> – rounded projection</a:t>
            </a:r>
          </a:p>
          <a:p>
            <a:r>
              <a:rPr lang="en-US" b="1" dirty="0" smtClean="0"/>
              <a:t>Crest – narrow, prominent ridge of bone</a:t>
            </a:r>
          </a:p>
          <a:p>
            <a:r>
              <a:rPr lang="en-US" b="1" dirty="0" err="1" smtClean="0"/>
              <a:t>Trochanter</a:t>
            </a:r>
            <a:r>
              <a:rPr lang="en-US" b="1" dirty="0" smtClean="0"/>
              <a:t> – large, blunt, irregular surface</a:t>
            </a:r>
          </a:p>
          <a:p>
            <a:r>
              <a:rPr lang="en-US" b="1" dirty="0" smtClean="0"/>
              <a:t>Line – narrow ridge of </a:t>
            </a:r>
            <a:r>
              <a:rPr lang="en-US" b="1" dirty="0" err="1" smtClean="0"/>
              <a:t>bone</a:t>
            </a:r>
            <a:r>
              <a:rPr lang="en-US" dirty="0" err="1" smtClean="0">
                <a:solidFill>
                  <a:srgbClr val="000000"/>
                </a:solidFill>
              </a:rPr>
              <a:t>e</a:t>
            </a:r>
            <a:r>
              <a:rPr lang="en-US" dirty="0" smtClean="0">
                <a:solidFill>
                  <a:srgbClr val="000000"/>
                </a:solidFill>
              </a:rPr>
              <a:t> – sharp, projection</a:t>
            </a:r>
          </a:p>
          <a:p>
            <a:r>
              <a:rPr lang="en-US" b="1" dirty="0" smtClean="0"/>
              <a:t>Process – any bony prominence</a:t>
            </a:r>
          </a:p>
          <a:p>
            <a:r>
              <a:rPr lang="en-US" b="1" dirty="0" smtClean="0"/>
              <a:t>Tubercle – small rounded projection or process </a:t>
            </a:r>
          </a:p>
          <a:p>
            <a:r>
              <a:rPr lang="en-US" b="1" dirty="0" err="1" smtClean="0"/>
              <a:t>Epichondyle</a:t>
            </a:r>
            <a:r>
              <a:rPr lang="en-US" b="1" dirty="0" smtClean="0"/>
              <a:t> – raised area on or above a </a:t>
            </a:r>
            <a:r>
              <a:rPr lang="en-US" b="1" dirty="0" err="1" smtClean="0"/>
              <a:t>condyle</a:t>
            </a:r>
            <a:endParaRPr lang="en-US" b="1" dirty="0" smtClean="0"/>
          </a:p>
          <a:p>
            <a:r>
              <a:rPr lang="en-US" b="1" dirty="0" smtClean="0"/>
              <a:t>Spine – sharp, slender, often pointed projection</a:t>
            </a:r>
            <a:endParaRPr lang="en-US" dirty="0" smtClean="0"/>
          </a:p>
          <a:p>
            <a:pPr>
              <a:buNone/>
            </a:pPr>
            <a:endParaRPr lang="en-US" b="1" dirty="0" smtClean="0"/>
          </a:p>
          <a:p>
            <a:pPr marL="582930" indent="-514350">
              <a:buNone/>
            </a:pPr>
            <a:endParaRPr lang="en-US" b="1" dirty="0" smtClean="0"/>
          </a:p>
          <a:p>
            <a:pPr>
              <a:buNone/>
            </a:pPr>
            <a:r>
              <a:rPr lang="en-US" b="1" u="sng" dirty="0" smtClean="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linds(horizontal)">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blinds(horizontal)">
                                      <p:cBhvr>
                                        <p:cTn id="4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 "/>
          <p:cNvPicPr>
            <a:picLocks noChangeAspect="1" noChangeArrowheads="1"/>
          </p:cNvPicPr>
          <p:nvPr/>
        </p:nvPicPr>
        <p:blipFill>
          <a:blip r:embed="rId2" cstate="print"/>
          <a:srcRect/>
          <a:stretch>
            <a:fillRect/>
          </a:stretch>
        </p:blipFill>
        <p:spPr bwMode="auto">
          <a:xfrm>
            <a:off x="4953000" y="533400"/>
            <a:ext cx="3810000" cy="3810000"/>
          </a:xfrm>
          <a:prstGeom prst="rect">
            <a:avLst/>
          </a:prstGeom>
          <a:noFill/>
        </p:spPr>
      </p:pic>
      <p:pic>
        <p:nvPicPr>
          <p:cNvPr id="3" name="Picture 8" descr="http://www.eorthopod.com/images/ContentImages/knee/child_knee_osgood/child_knee_osgood_anatomy01.jpg"/>
          <p:cNvPicPr>
            <a:picLocks noChangeAspect="1" noChangeArrowheads="1"/>
          </p:cNvPicPr>
          <p:nvPr/>
        </p:nvPicPr>
        <p:blipFill>
          <a:blip r:embed="rId3" cstate="print"/>
          <a:srcRect/>
          <a:stretch>
            <a:fillRect/>
          </a:stretch>
        </p:blipFill>
        <p:spPr bwMode="auto">
          <a:xfrm>
            <a:off x="533400" y="4476750"/>
            <a:ext cx="3810000" cy="2381250"/>
          </a:xfrm>
          <a:prstGeom prst="rect">
            <a:avLst/>
          </a:prstGeom>
          <a:noFill/>
        </p:spPr>
      </p:pic>
      <p:pic>
        <p:nvPicPr>
          <p:cNvPr id="118788" name="Picture 4" descr="http://www.eorthopod.com/sites/default/files/images/elbow_latepi_anatomy01.jpg"/>
          <p:cNvPicPr>
            <a:picLocks noChangeAspect="1" noChangeArrowheads="1"/>
          </p:cNvPicPr>
          <p:nvPr/>
        </p:nvPicPr>
        <p:blipFill>
          <a:blip r:embed="rId4" cstate="print"/>
          <a:srcRect/>
          <a:stretch>
            <a:fillRect/>
          </a:stretch>
        </p:blipFill>
        <p:spPr bwMode="auto">
          <a:xfrm>
            <a:off x="457200" y="304800"/>
            <a:ext cx="3810000" cy="38100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533400" y="609600"/>
            <a:ext cx="8610600" cy="5745960"/>
          </a:xfrm>
        </p:spPr>
        <p:txBody>
          <a:bodyPr/>
          <a:lstStyle/>
          <a:p>
            <a:pPr>
              <a:buFontTx/>
              <a:buChar char="-"/>
            </a:pPr>
            <a:r>
              <a:rPr lang="en-US" b="1" i="1" dirty="0" smtClean="0"/>
              <a:t>Projections that help to form joints include:</a:t>
            </a:r>
          </a:p>
          <a:p>
            <a:pPr>
              <a:buFont typeface="Wingdings" pitchFamily="2" charset="2"/>
              <a:buChar char="§"/>
            </a:pPr>
            <a:r>
              <a:rPr lang="en-US" sz="2800" b="1" dirty="0" smtClean="0"/>
              <a:t>Head – bony expansion carried on a narrow neck</a:t>
            </a:r>
          </a:p>
          <a:p>
            <a:pPr>
              <a:buFont typeface="Wingdings" pitchFamily="2" charset="2"/>
              <a:buChar char="§"/>
            </a:pPr>
            <a:r>
              <a:rPr lang="en-US" sz="2800" b="1" dirty="0" smtClean="0"/>
              <a:t>Facet – smooth, nearly flat </a:t>
            </a:r>
            <a:r>
              <a:rPr lang="en-US" sz="2800" b="1" dirty="0" err="1" smtClean="0"/>
              <a:t>articular</a:t>
            </a:r>
            <a:r>
              <a:rPr lang="en-US" sz="2800" b="1" dirty="0" smtClean="0"/>
              <a:t> surface</a:t>
            </a:r>
          </a:p>
          <a:p>
            <a:pPr>
              <a:buFont typeface="Wingdings" pitchFamily="2" charset="2"/>
              <a:buChar char="§"/>
            </a:pPr>
            <a:r>
              <a:rPr lang="en-US" sz="2800" b="1" dirty="0" err="1" smtClean="0"/>
              <a:t>Condyle</a:t>
            </a:r>
            <a:r>
              <a:rPr lang="en-US" sz="2800" b="1" dirty="0" smtClean="0"/>
              <a:t> – rounded </a:t>
            </a:r>
            <a:r>
              <a:rPr lang="en-US" sz="2800" b="1" dirty="0" err="1" smtClean="0"/>
              <a:t>articular</a:t>
            </a:r>
            <a:r>
              <a:rPr lang="en-US" sz="2800" b="1" dirty="0" smtClean="0"/>
              <a:t> projection</a:t>
            </a:r>
          </a:p>
          <a:p>
            <a:pPr>
              <a:buFont typeface="Wingdings" pitchFamily="2" charset="2"/>
              <a:buChar char="§"/>
            </a:pPr>
            <a:r>
              <a:rPr lang="en-US" sz="2800" b="1" dirty="0" err="1" smtClean="0"/>
              <a:t>Ramus</a:t>
            </a:r>
            <a:r>
              <a:rPr lang="en-US" sz="2800" b="1" dirty="0" smtClean="0"/>
              <a:t> – arm-like bar of bone</a:t>
            </a:r>
          </a:p>
          <a:p>
            <a:pPr>
              <a:buNone/>
            </a:pPr>
            <a:r>
              <a:rPr lang="en-US" sz="2800" b="1" dirty="0" smtClean="0"/>
              <a:t>   </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914400" y="533400"/>
            <a:ext cx="8686800" cy="5822160"/>
          </a:xfrm>
        </p:spPr>
        <p:txBody>
          <a:bodyPr>
            <a:normAutofit fontScale="92500" lnSpcReduction="10000"/>
          </a:bodyPr>
          <a:lstStyle/>
          <a:p>
            <a:pPr>
              <a:buNone/>
            </a:pPr>
            <a:r>
              <a:rPr lang="en-US" b="1" dirty="0" smtClean="0"/>
              <a:t>2. Depressions and openings</a:t>
            </a:r>
          </a:p>
          <a:p>
            <a:pPr>
              <a:buNone/>
            </a:pPr>
            <a:r>
              <a:rPr lang="en-US" b="1" dirty="0" smtClean="0"/>
              <a:t>     - serve as a passage for nerves and blood  </a:t>
            </a:r>
          </a:p>
          <a:p>
            <a:pPr>
              <a:buNone/>
            </a:pPr>
            <a:r>
              <a:rPr lang="en-US" b="1" dirty="0" smtClean="0"/>
              <a:t>        vessels</a:t>
            </a:r>
          </a:p>
          <a:p>
            <a:pPr>
              <a:buNone/>
            </a:pPr>
            <a:r>
              <a:rPr lang="en-US" b="1" dirty="0" smtClean="0"/>
              <a:t>     - include the following:</a:t>
            </a:r>
          </a:p>
          <a:p>
            <a:pPr>
              <a:buFont typeface="Wingdings" pitchFamily="2" charset="2"/>
              <a:buChar char="§"/>
            </a:pPr>
            <a:r>
              <a:rPr lang="en-US" b="1" dirty="0" err="1" smtClean="0"/>
              <a:t>meatus</a:t>
            </a:r>
            <a:r>
              <a:rPr lang="en-US" b="1" dirty="0" smtClean="0"/>
              <a:t> – canal like passageway</a:t>
            </a:r>
          </a:p>
          <a:p>
            <a:r>
              <a:rPr lang="en-US" b="1" dirty="0" smtClean="0"/>
              <a:t>Sinus – cavity within a bone, filled with air</a:t>
            </a:r>
          </a:p>
          <a:p>
            <a:pPr>
              <a:buNone/>
            </a:pPr>
            <a:r>
              <a:rPr lang="en-US" b="1" dirty="0" smtClean="0"/>
              <a:t>                    and lined with mucous membrane</a:t>
            </a:r>
          </a:p>
          <a:p>
            <a:pPr>
              <a:buFont typeface="Wingdings" pitchFamily="2" charset="2"/>
              <a:buChar char="§"/>
            </a:pPr>
            <a:r>
              <a:rPr lang="en-US" b="1" dirty="0" err="1" smtClean="0"/>
              <a:t>Fossa</a:t>
            </a:r>
            <a:r>
              <a:rPr lang="en-US" b="1" dirty="0" smtClean="0"/>
              <a:t> – shallow, basin-like depression in a </a:t>
            </a:r>
          </a:p>
          <a:p>
            <a:pPr>
              <a:buNone/>
            </a:pPr>
            <a:r>
              <a:rPr lang="en-US" b="1" dirty="0" smtClean="0"/>
              <a:t>                     bone, often serving as an </a:t>
            </a:r>
            <a:r>
              <a:rPr lang="en-US" b="1" dirty="0" err="1" smtClean="0"/>
              <a:t>articluar</a:t>
            </a:r>
            <a:r>
              <a:rPr lang="en-US" b="1" dirty="0" smtClean="0"/>
              <a:t> surface</a:t>
            </a:r>
          </a:p>
          <a:p>
            <a:pPr>
              <a:buFont typeface="Wingdings" pitchFamily="2" charset="2"/>
              <a:buChar char="§"/>
            </a:pPr>
            <a:r>
              <a:rPr lang="en-US" b="1" dirty="0" smtClean="0"/>
              <a:t>Groove – furrow</a:t>
            </a:r>
          </a:p>
          <a:p>
            <a:pPr>
              <a:buFont typeface="Wingdings" pitchFamily="2" charset="2"/>
              <a:buChar char="§"/>
            </a:pPr>
            <a:r>
              <a:rPr lang="en-US" b="1" dirty="0" smtClean="0"/>
              <a:t>Fissure – narrow, slit-like opening</a:t>
            </a:r>
          </a:p>
          <a:p>
            <a:pPr>
              <a:buFont typeface="Wingdings" pitchFamily="2" charset="2"/>
              <a:buChar char="§"/>
            </a:pPr>
            <a:r>
              <a:rPr lang="en-US" b="1" dirty="0" smtClean="0"/>
              <a:t>Foramen – round or oval opening through a bone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blinds(horizontal)">
                                      <p:cBhvr>
                                        <p:cTn id="15" dur="500"/>
                                        <p:tgtEl>
                                          <p:spTgt spid="3">
                                            <p:txEl>
                                              <p:pRg st="6" end="6"/>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blinds(horizontal)">
                                      <p:cBhvr>
                                        <p:cTn id="20" dur="500"/>
                                        <p:tgtEl>
                                          <p:spTgt spid="3">
                                            <p:txEl>
                                              <p:pRg st="7" end="7"/>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blinds(horizontal)">
                                      <p:cBhvr>
                                        <p:cTn id="23" dur="500"/>
                                        <p:tgtEl>
                                          <p:spTgt spid="3">
                                            <p:txEl>
                                              <p:pRg st="8" end="8"/>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9" end="9"/>
                                            </p:txEl>
                                          </p:spTgt>
                                        </p:tgtEl>
                                        <p:attrNameLst>
                                          <p:attrName>style.visibility</p:attrName>
                                        </p:attrNameLst>
                                      </p:cBhvr>
                                      <p:to>
                                        <p:strVal val="visible"/>
                                      </p:to>
                                    </p:set>
                                    <p:animEffect transition="in" filter="blinds(horizontal)">
                                      <p:cBhvr>
                                        <p:cTn id="28" dur="500"/>
                                        <p:tgtEl>
                                          <p:spTgt spid="3">
                                            <p:txEl>
                                              <p:pRg st="9" end="9"/>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blinds(horizontal)">
                                      <p:cBhvr>
                                        <p:cTn id="33" dur="500"/>
                                        <p:tgtEl>
                                          <p:spTgt spid="3">
                                            <p:txEl>
                                              <p:pRg st="10" end="1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blinds(horizontal)">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faculty.washington.edu/chudler/gif/foramen.gif"/>
          <p:cNvPicPr>
            <a:picLocks noChangeAspect="1" noChangeArrowheads="1"/>
          </p:cNvPicPr>
          <p:nvPr/>
        </p:nvPicPr>
        <p:blipFill>
          <a:blip r:embed="rId2" cstate="print"/>
          <a:srcRect/>
          <a:stretch>
            <a:fillRect/>
          </a:stretch>
        </p:blipFill>
        <p:spPr bwMode="auto">
          <a:xfrm>
            <a:off x="1143000" y="533400"/>
            <a:ext cx="2933700" cy="3189818"/>
          </a:xfrm>
          <a:prstGeom prst="rect">
            <a:avLst/>
          </a:prstGeom>
          <a:noFill/>
        </p:spPr>
      </p:pic>
      <p:pic>
        <p:nvPicPr>
          <p:cNvPr id="1028" name="Picture 4" descr="http://nysaltroom.com/sinusitis_clip_image001.jpg"/>
          <p:cNvPicPr>
            <a:picLocks noChangeAspect="1" noChangeArrowheads="1"/>
          </p:cNvPicPr>
          <p:nvPr/>
        </p:nvPicPr>
        <p:blipFill>
          <a:blip r:embed="rId3" cstate="print"/>
          <a:srcRect/>
          <a:stretch>
            <a:fillRect/>
          </a:stretch>
        </p:blipFill>
        <p:spPr bwMode="auto">
          <a:xfrm>
            <a:off x="4724400" y="381000"/>
            <a:ext cx="3810000" cy="3048001"/>
          </a:xfrm>
          <a:prstGeom prst="rect">
            <a:avLst/>
          </a:prstGeom>
          <a:noFill/>
        </p:spPr>
      </p:pic>
      <p:pic>
        <p:nvPicPr>
          <p:cNvPr id="1032" name="Picture 8" descr="http://www.eorthopod.com/images/ContentImages/knee/child_knee_osgood/child_knee_osgood_anatomy01.jpg"/>
          <p:cNvPicPr>
            <a:picLocks noChangeAspect="1" noChangeArrowheads="1"/>
          </p:cNvPicPr>
          <p:nvPr/>
        </p:nvPicPr>
        <p:blipFill>
          <a:blip r:embed="rId4" cstate="print"/>
          <a:srcRect/>
          <a:stretch>
            <a:fillRect/>
          </a:stretch>
        </p:blipFill>
        <p:spPr bwMode="auto">
          <a:xfrm>
            <a:off x="2438400" y="3962400"/>
            <a:ext cx="3810000" cy="238125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426464"/>
          </a:xfrm>
        </p:spPr>
        <p:txBody>
          <a:bodyPr/>
          <a:lstStyle/>
          <a:p>
            <a:r>
              <a:rPr lang="en-US" dirty="0" smtClean="0"/>
              <a:t>Gross Anatomy cont….</a:t>
            </a:r>
            <a:endParaRPr lang="en-US" dirty="0"/>
          </a:p>
        </p:txBody>
      </p:sp>
      <p:sp>
        <p:nvSpPr>
          <p:cNvPr id="3" name="Content Placeholder 2"/>
          <p:cNvSpPr>
            <a:spLocks noGrp="1"/>
          </p:cNvSpPr>
          <p:nvPr>
            <p:ph idx="1"/>
          </p:nvPr>
        </p:nvSpPr>
        <p:spPr>
          <a:xfrm>
            <a:off x="533400" y="685800"/>
            <a:ext cx="8610600" cy="5669760"/>
          </a:xfrm>
        </p:spPr>
        <p:txBody>
          <a:bodyPr/>
          <a:lstStyle/>
          <a:p>
            <a:pPr>
              <a:buNone/>
            </a:pPr>
            <a:r>
              <a:rPr lang="en-US" b="1" dirty="0" smtClean="0"/>
              <a:t>B. Bone Textures</a:t>
            </a:r>
          </a:p>
          <a:p>
            <a:pPr>
              <a:buNone/>
            </a:pPr>
            <a:r>
              <a:rPr lang="en-US" b="1" dirty="0" smtClean="0"/>
              <a:t>    </a:t>
            </a:r>
          </a:p>
          <a:p>
            <a:pPr>
              <a:buNone/>
            </a:pPr>
            <a:r>
              <a:rPr lang="en-US" b="1" dirty="0" smtClean="0"/>
              <a:t>      </a:t>
            </a:r>
            <a:r>
              <a:rPr lang="en-US" b="1" i="1" dirty="0" smtClean="0"/>
              <a:t>1. Compact bone </a:t>
            </a:r>
            <a:r>
              <a:rPr lang="en-US" dirty="0" smtClean="0"/>
              <a:t>– dense outer layer/ looks</a:t>
            </a:r>
          </a:p>
          <a:p>
            <a:pPr>
              <a:buNone/>
            </a:pPr>
            <a:r>
              <a:rPr lang="en-US" dirty="0" smtClean="0"/>
              <a:t>           smooth and homogeneous</a:t>
            </a:r>
          </a:p>
          <a:p>
            <a:pPr>
              <a:buNone/>
            </a:pPr>
            <a:endParaRPr lang="en-US" dirty="0" smtClean="0"/>
          </a:p>
          <a:p>
            <a:pPr>
              <a:buNone/>
            </a:pPr>
            <a:r>
              <a:rPr lang="en-US" dirty="0" smtClean="0"/>
              <a:t>      </a:t>
            </a:r>
            <a:r>
              <a:rPr lang="en-US" b="1" i="1" dirty="0" smtClean="0"/>
              <a:t>2. Spongy bone </a:t>
            </a:r>
            <a:r>
              <a:rPr lang="en-US" dirty="0" smtClean="0"/>
              <a:t>– composed of small, needlelike </a:t>
            </a:r>
          </a:p>
          <a:p>
            <a:pPr>
              <a:buNone/>
            </a:pPr>
            <a:r>
              <a:rPr lang="en-US" dirty="0" smtClean="0"/>
              <a:t>           pieces of bone called </a:t>
            </a:r>
            <a:r>
              <a:rPr lang="en-US" dirty="0" err="1" smtClean="0"/>
              <a:t>trabeculae</a:t>
            </a:r>
            <a:r>
              <a:rPr lang="en-US" dirty="0" smtClean="0"/>
              <a:t> and lots of </a:t>
            </a:r>
          </a:p>
          <a:p>
            <a:pPr>
              <a:buNone/>
            </a:pPr>
            <a:r>
              <a:rPr lang="en-US" dirty="0" smtClean="0"/>
              <a:t>         open space</a:t>
            </a:r>
          </a:p>
          <a:p>
            <a:pPr>
              <a:buNone/>
            </a:pPr>
            <a:endParaRPr lang="en-US" dirty="0" smtClean="0"/>
          </a:p>
          <a:p>
            <a:pPr>
              <a:buNone/>
            </a:pP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linds(horizontal)">
                                      <p:cBhvr>
                                        <p:cTn id="18" dur="500"/>
                                        <p:tgtEl>
                                          <p:spTgt spid="3">
                                            <p:txEl>
                                              <p:pRg st="6" end="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linds(horizontal)">
                                      <p:cBhvr>
                                        <p:cTn id="2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pic>
        <p:nvPicPr>
          <p:cNvPr id="4" name="Content Placeholder 3" descr="06-03bLongBone_L.jpg"/>
          <p:cNvPicPr>
            <a:picLocks noGrp="1" noChangeAspect="1"/>
          </p:cNvPicPr>
          <p:nvPr>
            <p:ph idx="1"/>
          </p:nvPr>
        </p:nvPicPr>
        <p:blipFill>
          <a:blip r:embed="rId2" cstate="print"/>
          <a:stretch>
            <a:fillRect/>
          </a:stretch>
        </p:blipFill>
        <p:spPr>
          <a:xfrm>
            <a:off x="914400" y="838200"/>
            <a:ext cx="7772400" cy="5599471"/>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458200" cy="914400"/>
          </a:xfrm>
        </p:spPr>
        <p:txBody>
          <a:bodyPr/>
          <a:lstStyle/>
          <a:p>
            <a:r>
              <a:rPr lang="en-US" dirty="0" smtClean="0"/>
              <a:t> </a:t>
            </a:r>
            <a:r>
              <a:rPr lang="en-US" sz="3200" dirty="0" smtClean="0">
                <a:solidFill>
                  <a:schemeClr val="tx1"/>
                </a:solidFill>
              </a:rPr>
              <a:t>C. </a:t>
            </a:r>
            <a:r>
              <a:rPr lang="en-US" sz="3200" b="1" dirty="0" smtClean="0">
                <a:solidFill>
                  <a:schemeClr val="tx1"/>
                </a:solidFill>
              </a:rPr>
              <a:t>Structure of a Long Bone</a:t>
            </a:r>
            <a:endParaRPr lang="en-US" sz="3200" b="1" dirty="0">
              <a:solidFill>
                <a:schemeClr val="tx1"/>
              </a:solidFill>
            </a:endParaRPr>
          </a:p>
        </p:txBody>
      </p:sp>
      <p:sp>
        <p:nvSpPr>
          <p:cNvPr id="3" name="Content Placeholder 2"/>
          <p:cNvSpPr>
            <a:spLocks noGrp="1"/>
          </p:cNvSpPr>
          <p:nvPr>
            <p:ph idx="1"/>
          </p:nvPr>
        </p:nvSpPr>
        <p:spPr>
          <a:xfrm>
            <a:off x="457200" y="990600"/>
            <a:ext cx="9525000" cy="5364960"/>
          </a:xfrm>
        </p:spPr>
        <p:txBody>
          <a:bodyPr>
            <a:normAutofit fontScale="92500" lnSpcReduction="20000"/>
          </a:bodyPr>
          <a:lstStyle/>
          <a:p>
            <a:r>
              <a:rPr lang="en-US" b="1" dirty="0" smtClean="0"/>
              <a:t>Long bones consist of a:</a:t>
            </a:r>
          </a:p>
          <a:p>
            <a:pPr>
              <a:buNone/>
            </a:pPr>
            <a:r>
              <a:rPr lang="en-US" b="1" dirty="0" smtClean="0"/>
              <a:t>     </a:t>
            </a:r>
            <a:r>
              <a:rPr lang="en-US" b="1" i="1" dirty="0" smtClean="0"/>
              <a:t>- </a:t>
            </a:r>
            <a:r>
              <a:rPr lang="en-US" b="1" i="1" dirty="0" err="1" smtClean="0"/>
              <a:t>diaphysis</a:t>
            </a:r>
            <a:r>
              <a:rPr lang="en-US" b="1" i="1" dirty="0" smtClean="0"/>
              <a:t> </a:t>
            </a:r>
          </a:p>
          <a:p>
            <a:pPr>
              <a:buNone/>
            </a:pPr>
            <a:r>
              <a:rPr lang="en-US" b="1" i="1" dirty="0" smtClean="0"/>
              <a:t>     - epiphysis</a:t>
            </a:r>
          </a:p>
          <a:p>
            <a:pPr>
              <a:buNone/>
            </a:pPr>
            <a:endParaRPr lang="en-US" dirty="0" smtClean="0"/>
          </a:p>
          <a:p>
            <a:pPr>
              <a:buNone/>
            </a:pPr>
            <a:endParaRPr lang="en-US" dirty="0" smtClean="0"/>
          </a:p>
          <a:p>
            <a:pPr lvl="1"/>
            <a:r>
              <a:rPr lang="en-US" b="1" u="sng" dirty="0" err="1" smtClean="0"/>
              <a:t>Diaphysis</a:t>
            </a:r>
            <a:endParaRPr lang="en-US" b="1" u="sng" dirty="0" smtClean="0"/>
          </a:p>
          <a:p>
            <a:pPr lvl="1">
              <a:buNone/>
            </a:pPr>
            <a:r>
              <a:rPr lang="en-US" b="1" dirty="0" smtClean="0"/>
              <a:t>     - Tubular shaft that forms the axis of long bones</a:t>
            </a:r>
          </a:p>
          <a:p>
            <a:pPr lvl="1">
              <a:buNone/>
            </a:pPr>
            <a:r>
              <a:rPr lang="en-US" b="1" dirty="0" smtClean="0"/>
              <a:t>     - Composed of compact bone that surrounds the</a:t>
            </a:r>
          </a:p>
          <a:p>
            <a:pPr lvl="1">
              <a:buNone/>
            </a:pPr>
            <a:r>
              <a:rPr lang="en-US" b="1" dirty="0" smtClean="0"/>
              <a:t>        </a:t>
            </a:r>
            <a:r>
              <a:rPr lang="en-US" b="1" dirty="0" err="1" smtClean="0"/>
              <a:t>medullary</a:t>
            </a:r>
            <a:r>
              <a:rPr lang="en-US" b="1" dirty="0" smtClean="0"/>
              <a:t>   cavity</a:t>
            </a:r>
          </a:p>
          <a:p>
            <a:pPr lvl="1">
              <a:buNone/>
            </a:pPr>
            <a:r>
              <a:rPr lang="en-US" b="1" dirty="0" smtClean="0"/>
              <a:t>      - Yellow bone marrow (fat) is contained in the </a:t>
            </a:r>
          </a:p>
          <a:p>
            <a:pPr lvl="1">
              <a:buNone/>
            </a:pPr>
            <a:r>
              <a:rPr lang="en-US" b="1" dirty="0" smtClean="0"/>
              <a:t>         </a:t>
            </a:r>
            <a:r>
              <a:rPr lang="en-US" b="1" dirty="0" err="1" smtClean="0"/>
              <a:t>medullary</a:t>
            </a:r>
            <a:r>
              <a:rPr lang="en-US" b="1" dirty="0" smtClean="0"/>
              <a:t> cavity</a:t>
            </a:r>
          </a:p>
          <a:p>
            <a:pPr lvl="1">
              <a:buNone/>
            </a:pPr>
            <a:endParaRPr lang="en-US" b="1" dirty="0" smtClean="0"/>
          </a:p>
          <a:p>
            <a:pPr>
              <a:buNone/>
            </a:pPr>
            <a:r>
              <a:rPr lang="en-US" dirty="0" smtClean="0"/>
              <a:t>     </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6019800" y="685800"/>
            <a:ext cx="2743200" cy="2743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371600" y="-685800"/>
            <a:ext cx="6474501" cy="8343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371600" y="-685800"/>
            <a:ext cx="6297118" cy="8115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914400"/>
          </a:xfrm>
        </p:spPr>
        <p:txBody>
          <a:bodyPr/>
          <a:lstStyle/>
          <a:p>
            <a:r>
              <a:rPr lang="en-US" dirty="0" smtClean="0"/>
              <a:t>Hyaline Cartilage</a:t>
            </a:r>
            <a:endParaRPr lang="en-US" dirty="0"/>
          </a:p>
        </p:txBody>
      </p:sp>
      <p:sp>
        <p:nvSpPr>
          <p:cNvPr id="3" name="Content Placeholder 2"/>
          <p:cNvSpPr>
            <a:spLocks noGrp="1"/>
          </p:cNvSpPr>
          <p:nvPr>
            <p:ph idx="1"/>
          </p:nvPr>
        </p:nvSpPr>
        <p:spPr>
          <a:xfrm>
            <a:off x="914400" y="1371600"/>
            <a:ext cx="7772400" cy="5486400"/>
          </a:xfrm>
        </p:spPr>
        <p:txBody>
          <a:bodyPr/>
          <a:lstStyle/>
          <a:p>
            <a:pPr>
              <a:lnSpc>
                <a:spcPct val="90000"/>
              </a:lnSpc>
            </a:pPr>
            <a:r>
              <a:rPr lang="en-US" dirty="0" smtClean="0"/>
              <a:t>Provides support, flexibility, and resilience</a:t>
            </a:r>
          </a:p>
          <a:p>
            <a:pPr>
              <a:lnSpc>
                <a:spcPct val="90000"/>
              </a:lnSpc>
            </a:pPr>
            <a:r>
              <a:rPr lang="en-US" dirty="0" smtClean="0"/>
              <a:t>Only contains fine collagen fibers</a:t>
            </a:r>
          </a:p>
          <a:p>
            <a:pPr>
              <a:lnSpc>
                <a:spcPct val="90000"/>
              </a:lnSpc>
            </a:pPr>
            <a:r>
              <a:rPr lang="en-US" dirty="0" smtClean="0"/>
              <a:t>Is the most abundant skeletal cartilage</a:t>
            </a:r>
          </a:p>
          <a:p>
            <a:pPr>
              <a:lnSpc>
                <a:spcPct val="90000"/>
              </a:lnSpc>
            </a:pPr>
            <a:r>
              <a:rPr lang="en-US" dirty="0" smtClean="0"/>
              <a:t>Includes these types:</a:t>
            </a:r>
          </a:p>
          <a:p>
            <a:pPr lvl="1">
              <a:lnSpc>
                <a:spcPct val="90000"/>
              </a:lnSpc>
            </a:pPr>
            <a:r>
              <a:rPr lang="en-US" sz="2800" dirty="0" err="1" smtClean="0"/>
              <a:t>Articular</a:t>
            </a:r>
            <a:r>
              <a:rPr lang="en-US" sz="2800" dirty="0" smtClean="0"/>
              <a:t> – covers the ends of long bones</a:t>
            </a:r>
          </a:p>
          <a:p>
            <a:pPr lvl="1">
              <a:lnSpc>
                <a:spcPct val="90000"/>
              </a:lnSpc>
            </a:pPr>
            <a:r>
              <a:rPr lang="en-US" sz="2800" dirty="0" smtClean="0"/>
              <a:t>Costal – connects the ribs to the sternum</a:t>
            </a:r>
          </a:p>
          <a:p>
            <a:pPr lvl="1">
              <a:lnSpc>
                <a:spcPct val="90000"/>
              </a:lnSpc>
            </a:pPr>
            <a:r>
              <a:rPr lang="en-US" sz="2800" dirty="0" smtClean="0"/>
              <a:t>Respiratory – makes up larynx, reinforces air passages</a:t>
            </a:r>
          </a:p>
          <a:p>
            <a:pPr lvl="1">
              <a:lnSpc>
                <a:spcPct val="90000"/>
              </a:lnSpc>
            </a:pPr>
            <a:r>
              <a:rPr lang="en-US" sz="2800" dirty="0" smtClean="0"/>
              <a:t>Nasal – supports the nose</a:t>
            </a:r>
          </a:p>
          <a:p>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533400" y="304800"/>
            <a:ext cx="8610600" cy="6050760"/>
          </a:xfrm>
        </p:spPr>
        <p:txBody>
          <a:bodyPr>
            <a:normAutofit/>
          </a:bodyPr>
          <a:lstStyle/>
          <a:p>
            <a:pPr>
              <a:buNone/>
            </a:pPr>
            <a:endParaRPr lang="en-US" b="1" dirty="0" smtClean="0"/>
          </a:p>
          <a:p>
            <a:pPr lvl="1"/>
            <a:r>
              <a:rPr lang="en-US" b="1" dirty="0" smtClean="0"/>
              <a:t>Epiphyses</a:t>
            </a:r>
            <a:endParaRPr lang="en-US" dirty="0" smtClean="0"/>
          </a:p>
          <a:p>
            <a:pPr lvl="1">
              <a:buNone/>
            </a:pPr>
            <a:r>
              <a:rPr lang="en-US" dirty="0" smtClean="0"/>
              <a:t>     </a:t>
            </a:r>
            <a:r>
              <a:rPr lang="en-US" b="1" dirty="0" smtClean="0"/>
              <a:t>- expanded ends of long bones</a:t>
            </a:r>
          </a:p>
          <a:p>
            <a:pPr lvl="1">
              <a:buNone/>
            </a:pPr>
            <a:r>
              <a:rPr lang="en-US" b="1" dirty="0" smtClean="0"/>
              <a:t>     - exterior is compact bone, and the interior is</a:t>
            </a:r>
          </a:p>
          <a:p>
            <a:pPr lvl="1">
              <a:buNone/>
            </a:pPr>
            <a:r>
              <a:rPr lang="en-US" b="1" dirty="0" smtClean="0"/>
              <a:t>        </a:t>
            </a:r>
            <a:r>
              <a:rPr lang="en-US" b="1" dirty="0" err="1" smtClean="0"/>
              <a:t>spong</a:t>
            </a:r>
            <a:r>
              <a:rPr lang="en-US" b="1" dirty="0" smtClean="0"/>
              <a:t> bone</a:t>
            </a:r>
          </a:p>
          <a:p>
            <a:pPr lvl="1">
              <a:buNone/>
            </a:pPr>
            <a:r>
              <a:rPr lang="en-US" b="1" dirty="0" smtClean="0"/>
              <a:t>     - joint surface is covered with </a:t>
            </a:r>
            <a:r>
              <a:rPr lang="en-US" b="1" dirty="0" err="1" smtClean="0"/>
              <a:t>articular</a:t>
            </a:r>
            <a:r>
              <a:rPr lang="en-US" b="1" dirty="0" smtClean="0"/>
              <a:t> (hyaline) </a:t>
            </a:r>
          </a:p>
          <a:p>
            <a:pPr lvl="1">
              <a:buNone/>
            </a:pPr>
            <a:r>
              <a:rPr lang="en-US" b="1" dirty="0" smtClean="0"/>
              <a:t>       cartilage</a:t>
            </a:r>
          </a:p>
          <a:p>
            <a:pPr lvl="1">
              <a:buNone/>
            </a:pPr>
            <a:r>
              <a:rPr lang="en-US" b="1" dirty="0" smtClean="0"/>
              <a:t>     - </a:t>
            </a:r>
            <a:r>
              <a:rPr lang="en-US" b="1" dirty="0" err="1" smtClean="0"/>
              <a:t>epiphyseal</a:t>
            </a:r>
            <a:r>
              <a:rPr lang="en-US" b="1" dirty="0" smtClean="0"/>
              <a:t> line separates the </a:t>
            </a:r>
            <a:r>
              <a:rPr lang="en-US" b="1" dirty="0" err="1" smtClean="0"/>
              <a:t>diaphysis</a:t>
            </a:r>
            <a:r>
              <a:rPr lang="en-US" b="1" dirty="0" smtClean="0"/>
              <a:t> from the</a:t>
            </a:r>
          </a:p>
          <a:p>
            <a:pPr lvl="1">
              <a:buNone/>
            </a:pPr>
            <a:r>
              <a:rPr lang="en-US" b="1" dirty="0" smtClean="0"/>
              <a:t>        epiphyses</a:t>
            </a:r>
          </a:p>
          <a:p>
            <a:pPr>
              <a:buNone/>
            </a:pPr>
            <a:endParaRPr lang="en-US" b="1" dirty="0" smtClean="0"/>
          </a:p>
          <a:p>
            <a:pPr>
              <a:buNone/>
            </a:pPr>
            <a:r>
              <a:rPr lang="en-US" dirty="0" smtClean="0">
                <a:solidFill>
                  <a:schemeClr val="accent2"/>
                </a:solidFill>
              </a:rPr>
              <a:t>  </a:t>
            </a:r>
            <a:endParaRPr lang="en-US"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blinds(horizontal)">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 of a Long Bone</a:t>
            </a:r>
            <a:endParaRPr lang="en-US" dirty="0"/>
          </a:p>
        </p:txBody>
      </p:sp>
      <p:pic>
        <p:nvPicPr>
          <p:cNvPr id="6" name="Picture 6"/>
          <p:cNvPicPr>
            <a:picLocks noGrp="1" noChangeAspect="1" noChangeArrowheads="1"/>
          </p:cNvPicPr>
          <p:nvPr>
            <p:ph idx="1"/>
          </p:nvPr>
        </p:nvPicPr>
        <p:blipFill>
          <a:blip r:embed="rId2" cstate="print"/>
          <a:srcRect t="1855" b="4430"/>
          <a:stretch>
            <a:fillRect/>
          </a:stretch>
        </p:blipFill>
        <p:spPr bwMode="auto">
          <a:xfrm>
            <a:off x="3169692" y="1784350"/>
            <a:ext cx="3459708" cy="484505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381000"/>
          </a:xfrm>
        </p:spPr>
        <p:txBody>
          <a:bodyPr/>
          <a:lstStyle/>
          <a:p>
            <a:endParaRPr lang="en-US" dirty="0"/>
          </a:p>
        </p:txBody>
      </p:sp>
      <p:sp>
        <p:nvSpPr>
          <p:cNvPr id="3" name="Content Placeholder 2"/>
          <p:cNvSpPr>
            <a:spLocks noGrp="1"/>
          </p:cNvSpPr>
          <p:nvPr>
            <p:ph idx="1"/>
          </p:nvPr>
        </p:nvSpPr>
        <p:spPr>
          <a:xfrm>
            <a:off x="304800" y="304800"/>
            <a:ext cx="9220200" cy="6050760"/>
          </a:xfrm>
        </p:spPr>
        <p:txBody>
          <a:bodyPr/>
          <a:lstStyle/>
          <a:p>
            <a:pPr>
              <a:buNone/>
            </a:pPr>
            <a:r>
              <a:rPr lang="en-US" b="1" dirty="0" smtClean="0"/>
              <a:t>D. Bone Membranes</a:t>
            </a:r>
          </a:p>
          <a:p>
            <a:pPr>
              <a:buNone/>
            </a:pPr>
            <a:r>
              <a:rPr lang="en-US" b="1" dirty="0" smtClean="0"/>
              <a:t>    </a:t>
            </a:r>
            <a:r>
              <a:rPr lang="en-US" sz="3200" b="1" u="sng" dirty="0" smtClean="0"/>
              <a:t>1. </a:t>
            </a:r>
            <a:r>
              <a:rPr lang="en-US" sz="3200" b="1" u="sng" dirty="0" err="1" smtClean="0"/>
              <a:t>Periosteum</a:t>
            </a:r>
            <a:endParaRPr lang="en-US" sz="3200" b="1" u="sng" dirty="0" smtClean="0"/>
          </a:p>
          <a:p>
            <a:pPr>
              <a:buNone/>
            </a:pPr>
            <a:r>
              <a:rPr lang="en-US" dirty="0" smtClean="0"/>
              <a:t>         - double-layered protective membrane </a:t>
            </a:r>
          </a:p>
          <a:p>
            <a:pPr>
              <a:buNone/>
            </a:pPr>
            <a:r>
              <a:rPr lang="en-US" dirty="0" smtClean="0"/>
              <a:t>            covering the </a:t>
            </a:r>
            <a:r>
              <a:rPr lang="en-US" dirty="0" err="1" smtClean="0"/>
              <a:t>diaphysis</a:t>
            </a:r>
            <a:endParaRPr lang="en-US" dirty="0" smtClean="0"/>
          </a:p>
          <a:p>
            <a:pPr>
              <a:buNone/>
            </a:pPr>
            <a:endParaRPr lang="en-US" dirty="0" smtClean="0"/>
          </a:p>
          <a:p>
            <a:pPr marL="411480" lvl="1" indent="-342900">
              <a:spcBef>
                <a:spcPts val="700"/>
              </a:spcBef>
              <a:buClr>
                <a:schemeClr val="tx2"/>
              </a:buClr>
              <a:buSzPct val="95000"/>
              <a:buNone/>
            </a:pPr>
            <a:r>
              <a:rPr lang="en-US" sz="3000" dirty="0" smtClean="0"/>
              <a:t>          - outer fibrous layer is dense regular connective</a:t>
            </a:r>
          </a:p>
          <a:p>
            <a:pPr marL="411480" lvl="1" indent="-342900">
              <a:spcBef>
                <a:spcPts val="700"/>
              </a:spcBef>
              <a:buClr>
                <a:schemeClr val="tx2"/>
              </a:buClr>
              <a:buSzPct val="95000"/>
              <a:buNone/>
            </a:pPr>
            <a:r>
              <a:rPr lang="en-US" sz="3000" dirty="0" smtClean="0"/>
              <a:t>             tissue</a:t>
            </a:r>
          </a:p>
          <a:p>
            <a:pPr marL="411480" lvl="1" indent="-342900">
              <a:spcBef>
                <a:spcPts val="700"/>
              </a:spcBef>
              <a:buClr>
                <a:schemeClr val="tx2"/>
              </a:buClr>
              <a:buSzPct val="95000"/>
              <a:buNone/>
            </a:pPr>
            <a:endParaRPr lang="en-US" sz="3000" dirty="0" smtClean="0"/>
          </a:p>
          <a:p>
            <a:pPr marL="411480" lvl="1" indent="-342900">
              <a:spcBef>
                <a:spcPts val="700"/>
              </a:spcBef>
              <a:buClr>
                <a:schemeClr val="tx2"/>
              </a:buClr>
              <a:buSzPct val="95000"/>
              <a:buNone/>
            </a:pPr>
            <a:r>
              <a:rPr lang="en-US" sz="3000" dirty="0" smtClean="0"/>
              <a:t>           - </a:t>
            </a:r>
            <a:r>
              <a:rPr lang="en-US" sz="3200" dirty="0" smtClean="0"/>
              <a:t>inner </a:t>
            </a:r>
            <a:r>
              <a:rPr lang="en-US" sz="3200" dirty="0" err="1" smtClean="0"/>
              <a:t>osteogenic</a:t>
            </a:r>
            <a:r>
              <a:rPr lang="en-US" sz="3200" dirty="0" smtClean="0"/>
              <a:t> layer is composed of</a:t>
            </a:r>
          </a:p>
          <a:p>
            <a:pPr marL="411480" lvl="1" indent="-342900">
              <a:spcBef>
                <a:spcPts val="700"/>
              </a:spcBef>
              <a:buClr>
                <a:schemeClr val="tx2"/>
              </a:buClr>
              <a:buSzPct val="95000"/>
              <a:buNone/>
            </a:pPr>
            <a:r>
              <a:rPr lang="en-US" sz="3200" dirty="0" smtClean="0"/>
              <a:t>             </a:t>
            </a:r>
            <a:r>
              <a:rPr lang="en-US" sz="3200" dirty="0" err="1" smtClean="0"/>
              <a:t>osteoblasts</a:t>
            </a:r>
            <a:r>
              <a:rPr lang="en-US" sz="3200" dirty="0" smtClean="0"/>
              <a:t> and </a:t>
            </a:r>
            <a:r>
              <a:rPr lang="en-US" sz="3200" dirty="0" err="1" smtClean="0"/>
              <a:t>osteoclasts</a:t>
            </a:r>
            <a:endParaRPr lang="en-US" sz="3200" dirty="0" smtClean="0"/>
          </a:p>
          <a:p>
            <a:pPr marL="411480" lvl="1" indent="-342900">
              <a:spcBef>
                <a:spcPts val="700"/>
              </a:spcBef>
              <a:buClr>
                <a:schemeClr val="tx2"/>
              </a:buClr>
              <a:buSzPct val="95000"/>
              <a:buNone/>
            </a:pPr>
            <a:endParaRPr lang="en-US" sz="3000" dirty="0" smtClean="0"/>
          </a:p>
          <a:p>
            <a:pPr>
              <a:buNone/>
            </a:pPr>
            <a:endParaRPr lang="en-US" dirty="0" smtClean="0"/>
          </a:p>
          <a:p>
            <a:pPr>
              <a:buNone/>
            </a:pPr>
            <a:endParaRPr lang="en-US" dirty="0" smtClean="0"/>
          </a:p>
          <a:p>
            <a:pPr>
              <a:buNone/>
            </a:pP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blinds(horizontal)">
                                      <p:cBhvr>
                                        <p:cTn id="28" dur="500"/>
                                        <p:tgtEl>
                                          <p:spTgt spid="3">
                                            <p:txEl>
                                              <p:pRg st="8" end="8"/>
                                            </p:txEl>
                                          </p:spTgt>
                                        </p:tgtEl>
                                      </p:cBhvr>
                                    </p:animEffect>
                                  </p:childTnLst>
                                </p:cTn>
                              </p:par>
                              <p:par>
                                <p:cTn id="29" presetID="3" presetClass="entr" presetSubtype="1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Effect transition="in" filter="blinds(horizontal)">
                                      <p:cBhvr>
                                        <p:cTn id="31"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457200" y="0"/>
            <a:ext cx="8686800" cy="6355560"/>
          </a:xfrm>
        </p:spPr>
        <p:txBody>
          <a:bodyPr/>
          <a:lstStyle/>
          <a:p>
            <a:pPr marL="411480" lvl="1" indent="-342900">
              <a:spcBef>
                <a:spcPts val="700"/>
              </a:spcBef>
              <a:buClr>
                <a:schemeClr val="tx2"/>
              </a:buClr>
              <a:buSzPct val="95000"/>
              <a:buNone/>
            </a:pPr>
            <a:r>
              <a:rPr lang="en-US" sz="3000" dirty="0" smtClean="0"/>
              <a:t>         -Richly supplied with nerve fibers, blood,</a:t>
            </a:r>
          </a:p>
          <a:p>
            <a:pPr marL="411480" lvl="1" indent="-342900">
              <a:spcBef>
                <a:spcPts val="700"/>
              </a:spcBef>
              <a:buClr>
                <a:schemeClr val="tx2"/>
              </a:buClr>
              <a:buSzPct val="95000"/>
              <a:buNone/>
            </a:pPr>
            <a:r>
              <a:rPr lang="en-US" sz="3000" dirty="0" smtClean="0"/>
              <a:t>           and  lymphatic vessels, which enter the </a:t>
            </a:r>
          </a:p>
          <a:p>
            <a:pPr marL="411480" lvl="1" indent="-342900">
              <a:spcBef>
                <a:spcPts val="700"/>
              </a:spcBef>
              <a:buClr>
                <a:schemeClr val="tx2"/>
              </a:buClr>
              <a:buSzPct val="95000"/>
              <a:buNone/>
            </a:pPr>
            <a:r>
              <a:rPr lang="en-US" sz="3000" dirty="0" smtClean="0"/>
              <a:t>            bone via nutrient foramina</a:t>
            </a:r>
          </a:p>
          <a:p>
            <a:pPr marL="411480" lvl="1" indent="-342900">
              <a:spcBef>
                <a:spcPts val="700"/>
              </a:spcBef>
              <a:buClr>
                <a:schemeClr val="tx2"/>
              </a:buClr>
              <a:buSzPct val="95000"/>
              <a:buNone/>
            </a:pPr>
            <a:endParaRPr lang="en-US" sz="3000" dirty="0" smtClean="0"/>
          </a:p>
          <a:p>
            <a:pPr marL="411480" lvl="1" indent="-342900">
              <a:spcBef>
                <a:spcPts val="700"/>
              </a:spcBef>
              <a:buClr>
                <a:schemeClr val="tx2"/>
              </a:buClr>
              <a:buSzPct val="95000"/>
              <a:buNone/>
            </a:pPr>
            <a:r>
              <a:rPr lang="en-US" sz="3000" dirty="0" smtClean="0"/>
              <a:t>        - Secured to underlying bone by hundreds of </a:t>
            </a:r>
          </a:p>
          <a:p>
            <a:pPr marL="411480" lvl="1" indent="-342900">
              <a:spcBef>
                <a:spcPts val="700"/>
              </a:spcBef>
              <a:buClr>
                <a:schemeClr val="tx2"/>
              </a:buClr>
              <a:buSzPct val="95000"/>
              <a:buNone/>
            </a:pPr>
            <a:r>
              <a:rPr lang="en-US" sz="3000" dirty="0" smtClean="0"/>
              <a:t>          connective tissue fibers called  </a:t>
            </a:r>
            <a:r>
              <a:rPr lang="en-US" sz="3000" dirty="0" err="1" smtClean="0"/>
              <a:t>Sharpey’s</a:t>
            </a:r>
            <a:endParaRPr lang="en-US" sz="3000" dirty="0" smtClean="0"/>
          </a:p>
          <a:p>
            <a:pPr marL="411480" lvl="1" indent="-342900">
              <a:spcBef>
                <a:spcPts val="700"/>
              </a:spcBef>
              <a:buClr>
                <a:schemeClr val="tx2"/>
              </a:buClr>
              <a:buSzPct val="95000"/>
              <a:buNone/>
            </a:pPr>
            <a:r>
              <a:rPr lang="en-US" sz="3000" dirty="0" smtClean="0"/>
              <a:t>          fibers</a:t>
            </a:r>
          </a:p>
          <a:p>
            <a:pPr marL="411480" lvl="1" indent="-342900">
              <a:spcBef>
                <a:spcPts val="700"/>
              </a:spcBef>
              <a:buClr>
                <a:schemeClr val="tx2"/>
              </a:buClr>
              <a:buSzPct val="95000"/>
              <a:buNone/>
            </a:pPr>
            <a:endParaRPr lang="en-US" sz="3000" dirty="0" smtClean="0"/>
          </a:p>
          <a:p>
            <a:pPr marL="411480" lvl="1" indent="-342900">
              <a:spcBef>
                <a:spcPts val="700"/>
              </a:spcBef>
              <a:buClr>
                <a:schemeClr val="tx2"/>
              </a:buClr>
              <a:buSzPct val="95000"/>
              <a:buNone/>
            </a:pPr>
            <a:r>
              <a:rPr lang="en-US" sz="3200" b="1" u="sng" dirty="0" smtClean="0"/>
              <a:t>2. </a:t>
            </a:r>
            <a:r>
              <a:rPr lang="en-US" sz="3200" b="1" u="sng" dirty="0" err="1" smtClean="0"/>
              <a:t>Endosteum</a:t>
            </a:r>
            <a:r>
              <a:rPr lang="en-US" sz="3200" b="1" u="sng" dirty="0" smtClean="0"/>
              <a:t> </a:t>
            </a:r>
          </a:p>
          <a:p>
            <a:pPr marL="411480" lvl="1" indent="-342900">
              <a:spcBef>
                <a:spcPts val="700"/>
              </a:spcBef>
              <a:buClr>
                <a:schemeClr val="tx2"/>
              </a:buClr>
              <a:buSzPct val="95000"/>
              <a:buNone/>
            </a:pPr>
            <a:r>
              <a:rPr lang="en-US" sz="3200" dirty="0" smtClean="0"/>
              <a:t>   – delicate membrane covering internal surfaces of bone</a:t>
            </a:r>
          </a:p>
          <a:p>
            <a:pPr marL="411480" lvl="1" indent="-342900">
              <a:spcBef>
                <a:spcPts val="700"/>
              </a:spcBef>
              <a:buClr>
                <a:schemeClr val="tx2"/>
              </a:buClr>
              <a:buSzPct val="95000"/>
              <a:buNone/>
            </a:pPr>
            <a:endParaRPr lang="en-US" sz="3000" dirty="0" smtClean="0"/>
          </a:p>
          <a:p>
            <a:pPr marL="411480" lvl="1" indent="-342900">
              <a:spcBef>
                <a:spcPts val="700"/>
              </a:spcBef>
              <a:buClr>
                <a:schemeClr val="tx2"/>
              </a:buClr>
              <a:buSzPct val="95000"/>
              <a:buNone/>
            </a:pPr>
            <a:endParaRPr lang="en-US" sz="3000"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linds(horizontal)">
                                      <p:cBhvr>
                                        <p:cTn id="10" dur="500"/>
                                        <p:tgtEl>
                                          <p:spTgt spid="3">
                                            <p:txEl>
                                              <p:pRg st="5" end="5"/>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linds(horizontal)">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8" end="8"/>
                                            </p:txEl>
                                          </p:spTgt>
                                        </p:tgtEl>
                                        <p:attrNameLst>
                                          <p:attrName>style.visibility</p:attrName>
                                        </p:attrNameLst>
                                      </p:cBhvr>
                                      <p:to>
                                        <p:strVal val="visible"/>
                                      </p:to>
                                    </p:set>
                                    <p:animEffect transition="in" filter="blinds(horizontal)">
                                      <p:cBhvr>
                                        <p:cTn id="18" dur="500"/>
                                        <p:tgtEl>
                                          <p:spTgt spid="3">
                                            <p:txEl>
                                              <p:pRg st="8" end="8"/>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Effect transition="in" filter="blinds(horizontal)">
                                      <p:cBhvr>
                                        <p:cTn id="23"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5"/>
          <p:cNvPicPr>
            <a:picLocks noChangeAspect="1" noChangeArrowheads="1"/>
          </p:cNvPicPr>
          <p:nvPr/>
        </p:nvPicPr>
        <p:blipFill>
          <a:blip r:embed="rId2" cstate="print"/>
          <a:srcRect t="2599" b="5545"/>
          <a:stretch>
            <a:fillRect/>
          </a:stretch>
        </p:blipFill>
        <p:spPr bwMode="auto">
          <a:xfrm>
            <a:off x="2667000" y="609600"/>
            <a:ext cx="4600575" cy="5819775"/>
          </a:xfrm>
          <a:prstGeom prst="rect">
            <a:avLst/>
          </a:prstGeom>
          <a:noFill/>
        </p:spPr>
      </p:pic>
      <p:sp>
        <p:nvSpPr>
          <p:cNvPr id="6" name="Content Placeholder 5"/>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426464"/>
          </a:xfrm>
        </p:spPr>
        <p:txBody>
          <a:bodyPr/>
          <a:lstStyle/>
          <a:p>
            <a:r>
              <a:rPr lang="en-US" sz="3200" b="1" dirty="0" smtClean="0">
                <a:solidFill>
                  <a:schemeClr val="tx1"/>
                </a:solidFill>
              </a:rPr>
              <a:t>E. Structure of Short, Irregular, and</a:t>
            </a:r>
            <a:br>
              <a:rPr lang="en-US" sz="3200" b="1" dirty="0" smtClean="0">
                <a:solidFill>
                  <a:schemeClr val="tx1"/>
                </a:solidFill>
              </a:rPr>
            </a:br>
            <a:r>
              <a:rPr lang="en-US" sz="3200" b="1" dirty="0" smtClean="0">
                <a:solidFill>
                  <a:schemeClr val="tx1"/>
                </a:solidFill>
              </a:rPr>
              <a:t>   Flat Bones</a:t>
            </a:r>
            <a:endParaRPr lang="en-US" sz="3200" b="1" dirty="0">
              <a:solidFill>
                <a:schemeClr val="tx1"/>
              </a:solidFill>
            </a:endParaRPr>
          </a:p>
        </p:txBody>
      </p:sp>
      <p:sp>
        <p:nvSpPr>
          <p:cNvPr id="3" name="Content Placeholder 2"/>
          <p:cNvSpPr>
            <a:spLocks noGrp="1"/>
          </p:cNvSpPr>
          <p:nvPr>
            <p:ph idx="1"/>
          </p:nvPr>
        </p:nvSpPr>
        <p:spPr>
          <a:xfrm>
            <a:off x="914400" y="914400"/>
            <a:ext cx="7772400" cy="5943600"/>
          </a:xfrm>
        </p:spPr>
        <p:txBody>
          <a:bodyPr/>
          <a:lstStyle/>
          <a:p>
            <a:r>
              <a:rPr lang="en-US" dirty="0" smtClean="0"/>
              <a:t>Thin plates of </a:t>
            </a:r>
            <a:r>
              <a:rPr lang="en-US" dirty="0" err="1" smtClean="0"/>
              <a:t>periosteum</a:t>
            </a:r>
            <a:r>
              <a:rPr lang="en-US" dirty="0" smtClean="0"/>
              <a:t>-covered compact bone on the outside with </a:t>
            </a:r>
            <a:r>
              <a:rPr lang="en-US" dirty="0" err="1" smtClean="0"/>
              <a:t>endosteum</a:t>
            </a:r>
            <a:r>
              <a:rPr lang="en-US" dirty="0" smtClean="0"/>
              <a:t>-covered spongy bone (</a:t>
            </a:r>
            <a:r>
              <a:rPr lang="en-US" dirty="0" err="1" smtClean="0"/>
              <a:t>diploë</a:t>
            </a:r>
            <a:r>
              <a:rPr lang="en-US" dirty="0" smtClean="0"/>
              <a:t>) on the inside</a:t>
            </a:r>
          </a:p>
          <a:p>
            <a:r>
              <a:rPr lang="en-US" dirty="0" smtClean="0"/>
              <a:t>Have no </a:t>
            </a:r>
            <a:r>
              <a:rPr lang="en-US" dirty="0" err="1" smtClean="0"/>
              <a:t>diaphysis</a:t>
            </a:r>
            <a:r>
              <a:rPr lang="en-US" dirty="0" smtClean="0"/>
              <a:t> or epiphyses</a:t>
            </a:r>
          </a:p>
          <a:p>
            <a:r>
              <a:rPr lang="en-US" dirty="0" smtClean="0"/>
              <a:t>Contain bone marrow between the </a:t>
            </a:r>
            <a:r>
              <a:rPr lang="en-US" dirty="0" err="1" smtClean="0"/>
              <a:t>trabeculae</a:t>
            </a:r>
            <a:endParaRPr lang="en-US" dirty="0" smtClean="0"/>
          </a:p>
          <a:p>
            <a:pPr>
              <a:buNone/>
            </a:pPr>
            <a:endParaRPr lang="en-US" dirty="0"/>
          </a:p>
        </p:txBody>
      </p:sp>
      <p:pic>
        <p:nvPicPr>
          <p:cNvPr id="4" name="Picture 5"/>
          <p:cNvPicPr>
            <a:picLocks noChangeAspect="1" noChangeArrowheads="1"/>
          </p:cNvPicPr>
          <p:nvPr/>
        </p:nvPicPr>
        <p:blipFill>
          <a:blip r:embed="rId2" cstate="print"/>
          <a:srcRect b="8517"/>
          <a:stretch>
            <a:fillRect/>
          </a:stretch>
        </p:blipFill>
        <p:spPr bwMode="auto">
          <a:xfrm>
            <a:off x="3810000" y="3581400"/>
            <a:ext cx="4724400"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12064"/>
            <a:ext cx="8763000" cy="914400"/>
          </a:xfrm>
        </p:spPr>
        <p:txBody>
          <a:bodyPr/>
          <a:lstStyle/>
          <a:p>
            <a:r>
              <a:rPr lang="en-US" b="1" u="sng" dirty="0" smtClean="0">
                <a:solidFill>
                  <a:schemeClr val="tx2"/>
                </a:solidFill>
              </a:rPr>
              <a:t>Microscopic Anatomy of a Bone</a:t>
            </a:r>
            <a:endParaRPr lang="en-US" dirty="0"/>
          </a:p>
        </p:txBody>
      </p:sp>
      <p:sp>
        <p:nvSpPr>
          <p:cNvPr id="3" name="Content Placeholder 2"/>
          <p:cNvSpPr>
            <a:spLocks noGrp="1"/>
          </p:cNvSpPr>
          <p:nvPr>
            <p:ph idx="1"/>
          </p:nvPr>
        </p:nvSpPr>
        <p:spPr>
          <a:xfrm>
            <a:off x="609600" y="1783560"/>
            <a:ext cx="8534400" cy="4572000"/>
          </a:xfrm>
        </p:spPr>
        <p:txBody>
          <a:bodyPr>
            <a:normAutofit fontScale="92500" lnSpcReduction="20000"/>
          </a:bodyPr>
          <a:lstStyle/>
          <a:p>
            <a:r>
              <a:rPr lang="en-US" b="1" i="1" dirty="0" smtClean="0"/>
              <a:t>Four major cell types found in bone tissue:</a:t>
            </a:r>
          </a:p>
          <a:p>
            <a:pPr>
              <a:buNone/>
            </a:pPr>
            <a:r>
              <a:rPr lang="en-US" dirty="0" smtClean="0"/>
              <a:t>	1. </a:t>
            </a:r>
            <a:r>
              <a:rPr lang="en-US" b="1" dirty="0" err="1" smtClean="0"/>
              <a:t>osteogenic</a:t>
            </a:r>
            <a:r>
              <a:rPr lang="en-US" b="1" dirty="0" smtClean="0"/>
              <a:t> “</a:t>
            </a:r>
            <a:r>
              <a:rPr lang="en-US" b="1" dirty="0" err="1" smtClean="0"/>
              <a:t>osteoprogenitor</a:t>
            </a:r>
            <a:r>
              <a:rPr lang="en-US" b="1" dirty="0" smtClean="0"/>
              <a:t> cells” </a:t>
            </a:r>
          </a:p>
          <a:p>
            <a:pPr>
              <a:buNone/>
            </a:pPr>
            <a:r>
              <a:rPr lang="en-US" b="1" dirty="0" smtClean="0"/>
              <a:t>     2. </a:t>
            </a:r>
            <a:r>
              <a:rPr lang="en-US" b="1" dirty="0" err="1" smtClean="0"/>
              <a:t>osteoblasts</a:t>
            </a:r>
            <a:r>
              <a:rPr lang="en-US" b="1" dirty="0" smtClean="0"/>
              <a:t>: bone forming cells</a:t>
            </a:r>
          </a:p>
          <a:p>
            <a:pPr>
              <a:buNone/>
            </a:pPr>
            <a:r>
              <a:rPr lang="en-US" b="1" dirty="0" smtClean="0"/>
              <a:t>     3. </a:t>
            </a:r>
            <a:r>
              <a:rPr lang="en-US" b="1" dirty="0" err="1" smtClean="0"/>
              <a:t>osteocytes</a:t>
            </a:r>
            <a:r>
              <a:rPr lang="en-US" b="1" dirty="0" smtClean="0"/>
              <a:t>: mature bone cells</a:t>
            </a:r>
          </a:p>
          <a:p>
            <a:pPr>
              <a:buNone/>
            </a:pPr>
            <a:r>
              <a:rPr lang="en-US" b="1" dirty="0" smtClean="0"/>
              <a:t>     4. </a:t>
            </a:r>
            <a:r>
              <a:rPr lang="en-US" b="1" dirty="0" err="1" smtClean="0"/>
              <a:t>osteoclasts</a:t>
            </a:r>
            <a:r>
              <a:rPr lang="en-US" b="1" dirty="0" smtClean="0"/>
              <a:t>: large cells that reabsorb or</a:t>
            </a:r>
          </a:p>
          <a:p>
            <a:pPr>
              <a:buNone/>
            </a:pPr>
            <a:r>
              <a:rPr lang="en-US" b="1" dirty="0" smtClean="0"/>
              <a:t>                                     break down bone matrix</a:t>
            </a:r>
          </a:p>
          <a:p>
            <a:pPr>
              <a:buNone/>
            </a:pPr>
            <a:r>
              <a:rPr lang="en-US" b="1" dirty="0" smtClean="0"/>
              <a:t>     5. </a:t>
            </a:r>
            <a:r>
              <a:rPr lang="en-US" b="1" dirty="0" err="1" smtClean="0"/>
              <a:t>osteoid</a:t>
            </a:r>
            <a:r>
              <a:rPr lang="en-US" b="1" dirty="0" smtClean="0"/>
              <a:t>: part of the matrix that contains</a:t>
            </a:r>
          </a:p>
          <a:p>
            <a:pPr>
              <a:buNone/>
            </a:pPr>
            <a:r>
              <a:rPr lang="en-US" b="1" dirty="0" smtClean="0"/>
              <a:t>                            ground substance and collagen fibers</a:t>
            </a:r>
          </a:p>
          <a:p>
            <a:pPr>
              <a:buNone/>
            </a:pPr>
            <a:endParaRPr lang="en-US" b="1" dirty="0" smtClean="0"/>
          </a:p>
          <a:p>
            <a:pPr>
              <a:buNone/>
            </a:pPr>
            <a:r>
              <a:rPr lang="en-US" b="1" dirty="0" smtClean="0"/>
              <a:t>                (Organic components of Bone)</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914400" y="533400"/>
            <a:ext cx="8229600" cy="5822160"/>
          </a:xfrm>
        </p:spPr>
        <p:txBody>
          <a:bodyPr/>
          <a:lstStyle/>
          <a:p>
            <a:r>
              <a:rPr lang="en-US" sz="3600" b="1" dirty="0" smtClean="0"/>
              <a:t>Inorganic Components of Bone Include:</a:t>
            </a:r>
          </a:p>
          <a:p>
            <a:pPr>
              <a:buNone/>
            </a:pPr>
            <a:r>
              <a:rPr lang="en-US" dirty="0" smtClean="0"/>
              <a:t>     </a:t>
            </a:r>
            <a:r>
              <a:rPr lang="en-US" b="1" dirty="0" err="1" smtClean="0"/>
              <a:t>Hydroxyapatites</a:t>
            </a:r>
            <a:r>
              <a:rPr lang="en-US" b="1" dirty="0" smtClean="0"/>
              <a:t>, or mineral salts</a:t>
            </a:r>
          </a:p>
          <a:p>
            <a:pPr lvl="1"/>
            <a:r>
              <a:rPr lang="en-US" dirty="0" smtClean="0"/>
              <a:t>Sixty-five percent of bone by mass</a:t>
            </a:r>
          </a:p>
          <a:p>
            <a:pPr lvl="1"/>
            <a:r>
              <a:rPr lang="en-US" dirty="0" smtClean="0"/>
              <a:t>Mainly calcium phosphates</a:t>
            </a:r>
          </a:p>
          <a:p>
            <a:pPr lvl="1"/>
            <a:r>
              <a:rPr lang="en-US" dirty="0" smtClean="0"/>
              <a:t>Responsible for bone hardness and its resistance to compression</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linds(horizontal)">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685800" y="533400"/>
            <a:ext cx="8458200" cy="1981200"/>
          </a:xfrm>
        </p:spPr>
        <p:txBody>
          <a:bodyPr/>
          <a:lstStyle/>
          <a:p>
            <a:pPr>
              <a:buNone/>
            </a:pPr>
            <a:r>
              <a:rPr lang="en-US" sz="3600" b="1" dirty="0" smtClean="0"/>
              <a:t>Compact Bone Anatomy</a:t>
            </a:r>
          </a:p>
          <a:p>
            <a:pPr>
              <a:buNone/>
            </a:pPr>
            <a:r>
              <a:rPr lang="en-US" sz="2800" dirty="0" smtClean="0"/>
              <a:t>     A. </a:t>
            </a:r>
            <a:r>
              <a:rPr lang="en-US" sz="2800" b="1" dirty="0" err="1" smtClean="0"/>
              <a:t>Osteon</a:t>
            </a:r>
            <a:r>
              <a:rPr lang="en-US" sz="2800" b="1" dirty="0" smtClean="0"/>
              <a:t> (</a:t>
            </a:r>
            <a:r>
              <a:rPr lang="en-US" sz="2800" b="1" dirty="0" err="1" smtClean="0"/>
              <a:t>Haversian</a:t>
            </a:r>
            <a:r>
              <a:rPr lang="en-US" sz="2800" b="1" dirty="0" smtClean="0"/>
              <a:t> System): structural unit of</a:t>
            </a:r>
          </a:p>
          <a:p>
            <a:pPr>
              <a:buNone/>
            </a:pPr>
            <a:r>
              <a:rPr lang="en-US" sz="2800" b="1" dirty="0" smtClean="0"/>
              <a:t>                                                                    </a:t>
            </a:r>
            <a:r>
              <a:rPr lang="en-US" sz="2800" dirty="0" smtClean="0"/>
              <a:t> </a:t>
            </a:r>
            <a:r>
              <a:rPr lang="en-US" sz="2800" b="1" dirty="0" smtClean="0"/>
              <a:t>compact bone</a:t>
            </a:r>
          </a:p>
        </p:txBody>
      </p:sp>
      <p:pic>
        <p:nvPicPr>
          <p:cNvPr id="2051" name="Picture 3"/>
          <p:cNvPicPr>
            <a:picLocks noChangeAspect="1" noChangeArrowheads="1"/>
          </p:cNvPicPr>
          <p:nvPr/>
        </p:nvPicPr>
        <p:blipFill>
          <a:blip r:embed="rId2" cstate="print"/>
          <a:srcRect/>
          <a:stretch>
            <a:fillRect/>
          </a:stretch>
        </p:blipFill>
        <p:spPr bwMode="auto">
          <a:xfrm>
            <a:off x="2514600" y="2895600"/>
            <a:ext cx="4286250"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7536"/>
          </a:xfrm>
        </p:spPr>
        <p:txBody>
          <a:bodyPr/>
          <a:lstStyle/>
          <a:p>
            <a:endParaRPr lang="en-US" dirty="0"/>
          </a:p>
        </p:txBody>
      </p:sp>
      <p:sp>
        <p:nvSpPr>
          <p:cNvPr id="7" name="Content Placeholder 6"/>
          <p:cNvSpPr>
            <a:spLocks noGrp="1"/>
          </p:cNvSpPr>
          <p:nvPr>
            <p:ph idx="1"/>
          </p:nvPr>
        </p:nvSpPr>
        <p:spPr>
          <a:xfrm>
            <a:off x="914400" y="533400"/>
            <a:ext cx="7772400" cy="6096000"/>
          </a:xfrm>
        </p:spPr>
        <p:txBody>
          <a:bodyPr>
            <a:normAutofit lnSpcReduction="10000"/>
          </a:bodyPr>
          <a:lstStyle/>
          <a:p>
            <a:pPr>
              <a:buNone/>
            </a:pPr>
            <a:r>
              <a:rPr lang="en-US" dirty="0" smtClean="0"/>
              <a:t> </a:t>
            </a:r>
            <a:r>
              <a:rPr lang="en-US" dirty="0" err="1" smtClean="0"/>
              <a:t>Osteon</a:t>
            </a:r>
            <a:r>
              <a:rPr lang="en-US" dirty="0" smtClean="0"/>
              <a:t> Structure includes:</a:t>
            </a:r>
          </a:p>
          <a:p>
            <a:pPr>
              <a:buNone/>
            </a:pPr>
            <a:endParaRPr lang="en-US" dirty="0" smtClean="0"/>
          </a:p>
          <a:p>
            <a:pPr lvl="1">
              <a:lnSpc>
                <a:spcPct val="90000"/>
              </a:lnSpc>
            </a:pPr>
            <a:r>
              <a:rPr lang="en-US" b="1" dirty="0" smtClean="0"/>
              <a:t> Lamella </a:t>
            </a:r>
            <a:r>
              <a:rPr lang="en-US" dirty="0" smtClean="0"/>
              <a:t>– weight-bearing, column-like matrix tubes composed mainly of collagen</a:t>
            </a:r>
          </a:p>
          <a:p>
            <a:pPr lvl="1">
              <a:lnSpc>
                <a:spcPct val="90000"/>
              </a:lnSpc>
              <a:buNone/>
            </a:pPr>
            <a:endParaRPr lang="en-US" dirty="0" smtClean="0"/>
          </a:p>
          <a:p>
            <a:pPr lvl="1">
              <a:lnSpc>
                <a:spcPct val="90000"/>
              </a:lnSpc>
            </a:pPr>
            <a:r>
              <a:rPr lang="en-US" b="1" dirty="0" err="1" smtClean="0"/>
              <a:t>Haversian</a:t>
            </a:r>
            <a:r>
              <a:rPr lang="en-US" dirty="0" smtClean="0"/>
              <a:t>, or central canal – central channel containing blood vessels and nerves</a:t>
            </a:r>
          </a:p>
          <a:p>
            <a:pPr lvl="1">
              <a:lnSpc>
                <a:spcPct val="90000"/>
              </a:lnSpc>
            </a:pPr>
            <a:endParaRPr lang="en-US" dirty="0" smtClean="0"/>
          </a:p>
          <a:p>
            <a:pPr lvl="1">
              <a:lnSpc>
                <a:spcPct val="90000"/>
              </a:lnSpc>
            </a:pPr>
            <a:r>
              <a:rPr lang="en-US" b="1" dirty="0" smtClean="0"/>
              <a:t>Volkmann’s canals </a:t>
            </a:r>
            <a:r>
              <a:rPr lang="en-US" dirty="0" smtClean="0"/>
              <a:t>– channels lying at right angles to the central canal, connecting blood and nerve supply of the </a:t>
            </a:r>
            <a:r>
              <a:rPr lang="en-US" dirty="0" err="1" smtClean="0"/>
              <a:t>periosteum</a:t>
            </a:r>
            <a:r>
              <a:rPr lang="en-US" dirty="0" smtClean="0"/>
              <a:t> to that of the </a:t>
            </a:r>
            <a:r>
              <a:rPr lang="en-US" dirty="0" err="1" smtClean="0"/>
              <a:t>Haversian</a:t>
            </a:r>
            <a:r>
              <a:rPr lang="en-US" dirty="0" smtClean="0"/>
              <a:t> canal</a:t>
            </a:r>
          </a:p>
          <a:p>
            <a:pPr>
              <a:buNone/>
            </a:pPr>
            <a:endParaRPr lang="en-US" dirty="0" smtClean="0"/>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blinds(horizontal)">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4" end="4"/>
                                            </p:txEl>
                                          </p:spTgt>
                                        </p:tgtEl>
                                        <p:attrNameLst>
                                          <p:attrName>style.visibility</p:attrName>
                                        </p:attrNameLst>
                                      </p:cBhvr>
                                      <p:to>
                                        <p:strVal val="visible"/>
                                      </p:to>
                                    </p:set>
                                    <p:animEffect transition="in" filter="blinds(horizontal)">
                                      <p:cBhvr>
                                        <p:cTn id="12" dur="500"/>
                                        <p:tgtEl>
                                          <p:spTgt spid="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animEffect transition="in" filter="blinds(horizontal)">
                                      <p:cBhvr>
                                        <p:cTn id="1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Elastic Cartilage</a:t>
            </a:r>
            <a:endParaRPr lang="en-US" dirty="0"/>
          </a:p>
        </p:txBody>
      </p:sp>
      <p:sp>
        <p:nvSpPr>
          <p:cNvPr id="3" name="Content Placeholder 2"/>
          <p:cNvSpPr>
            <a:spLocks noGrp="1"/>
          </p:cNvSpPr>
          <p:nvPr>
            <p:ph idx="1"/>
          </p:nvPr>
        </p:nvSpPr>
        <p:spPr/>
        <p:txBody>
          <a:bodyPr/>
          <a:lstStyle/>
          <a:p>
            <a:r>
              <a:rPr lang="en-US" dirty="0" smtClean="0"/>
              <a:t>Similar to hyaline cartilage, but contains elastic fibers</a:t>
            </a:r>
          </a:p>
          <a:p>
            <a:r>
              <a:rPr lang="en-US" dirty="0" smtClean="0"/>
              <a:t>Found in the external ear and the epiglottis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914400" y="533400"/>
            <a:ext cx="8229600" cy="5822160"/>
          </a:xfrm>
        </p:spPr>
        <p:txBody>
          <a:bodyPr/>
          <a:lstStyle/>
          <a:p>
            <a:pPr lvl="1">
              <a:buFont typeface="Wingdings" pitchFamily="2" charset="2"/>
              <a:buChar char="§"/>
            </a:pPr>
            <a:r>
              <a:rPr lang="en-US" sz="2400" b="1" dirty="0" err="1" smtClean="0"/>
              <a:t>Osteocytes</a:t>
            </a:r>
            <a:r>
              <a:rPr lang="en-US" sz="2400" b="1" dirty="0" smtClean="0"/>
              <a:t> – mature bone </a:t>
            </a:r>
            <a:r>
              <a:rPr lang="en-US" sz="2400" dirty="0" smtClean="0">
                <a:solidFill>
                  <a:srgbClr val="000000"/>
                </a:solidFill>
              </a:rPr>
              <a:t>c</a:t>
            </a:r>
          </a:p>
          <a:p>
            <a:pPr>
              <a:buNone/>
            </a:pPr>
            <a:r>
              <a:rPr lang="en-US" sz="2800" dirty="0" smtClean="0">
                <a:solidFill>
                  <a:srgbClr val="000000"/>
                </a:solidFill>
              </a:rPr>
              <a:t>s</a:t>
            </a:r>
          </a:p>
          <a:p>
            <a:pPr lvl="1"/>
            <a:r>
              <a:rPr lang="en-US" sz="2400" b="1" dirty="0" smtClean="0"/>
              <a:t>Lacunae </a:t>
            </a:r>
            <a:r>
              <a:rPr lang="en-US" sz="2400" dirty="0" smtClean="0"/>
              <a:t>– </a:t>
            </a:r>
            <a:r>
              <a:rPr lang="en-US" sz="2400" b="1" dirty="0" smtClean="0"/>
              <a:t>small cavities in bone that contain </a:t>
            </a:r>
          </a:p>
          <a:p>
            <a:pPr>
              <a:buNone/>
            </a:pPr>
            <a:r>
              <a:rPr lang="en-US" sz="2800" b="1" dirty="0" smtClean="0"/>
              <a:t>                            </a:t>
            </a:r>
            <a:r>
              <a:rPr lang="en-US" sz="2400" b="1" dirty="0" err="1" smtClean="0"/>
              <a:t>osteocytes</a:t>
            </a:r>
            <a:endParaRPr lang="en-US" sz="2400" b="1" dirty="0" smtClean="0"/>
          </a:p>
          <a:p>
            <a:pPr>
              <a:buNone/>
            </a:pPr>
            <a:endParaRPr lang="en-US" sz="2800" dirty="0" smtClean="0"/>
          </a:p>
          <a:p>
            <a:pPr lvl="1">
              <a:buFont typeface="Wingdings" pitchFamily="2" charset="2"/>
              <a:buChar char="§"/>
            </a:pPr>
            <a:r>
              <a:rPr lang="en-US" sz="2400" b="1" dirty="0" err="1" smtClean="0"/>
              <a:t>Canaliculi</a:t>
            </a:r>
            <a:r>
              <a:rPr lang="en-US" sz="2400" b="1" dirty="0" smtClean="0"/>
              <a:t> </a:t>
            </a:r>
            <a:r>
              <a:rPr lang="en-US" sz="2400" dirty="0" smtClean="0"/>
              <a:t>– </a:t>
            </a:r>
            <a:r>
              <a:rPr lang="en-US" sz="2400" b="1" dirty="0" err="1" smtClean="0"/>
              <a:t>hairlike</a:t>
            </a:r>
            <a:r>
              <a:rPr lang="en-US" sz="2400" b="1" dirty="0" smtClean="0"/>
              <a:t> canals that connect </a:t>
            </a:r>
          </a:p>
          <a:p>
            <a:pPr>
              <a:buNone/>
            </a:pPr>
            <a:r>
              <a:rPr lang="en-US" sz="2800" dirty="0" smtClean="0"/>
              <a:t>                               lacunae to each other and the</a:t>
            </a:r>
          </a:p>
          <a:p>
            <a:pPr>
              <a:buNone/>
            </a:pPr>
            <a:r>
              <a:rPr lang="en-US" sz="2800" dirty="0" smtClean="0"/>
              <a:t>                               central canal</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linds(horizontal)">
                                      <p:cBhvr>
                                        <p:cTn id="18" dur="500"/>
                                        <p:tgtEl>
                                          <p:spTgt spid="3">
                                            <p:txEl>
                                              <p:pRg st="6" end="6"/>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linds(horizontal)">
                                      <p:cBhvr>
                                        <p:cTn id="2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06-06aCompactBone_LE.jpg"/>
          <p:cNvPicPr>
            <a:picLocks noChangeAspect="1" noChangeArrowheads="1"/>
          </p:cNvPicPr>
          <p:nvPr/>
        </p:nvPicPr>
        <p:blipFill>
          <a:blip r:embed="rId2" cstate="print"/>
          <a:srcRect/>
          <a:stretch>
            <a:fillRect/>
          </a:stretch>
        </p:blipFill>
        <p:spPr bwMode="auto">
          <a:xfrm>
            <a:off x="132749" y="-52388"/>
            <a:ext cx="9011251" cy="6910388"/>
          </a:xfrm>
          <a:prstGeom prst="rect">
            <a:avLst/>
          </a:prstGeom>
          <a:noFill/>
        </p:spPr>
      </p:pic>
      <p:sp>
        <p:nvSpPr>
          <p:cNvPr id="7" name="TextBox 6"/>
          <p:cNvSpPr txBox="1"/>
          <p:nvPr/>
        </p:nvSpPr>
        <p:spPr>
          <a:xfrm>
            <a:off x="1066800" y="0"/>
            <a:ext cx="2286000" cy="615553"/>
          </a:xfrm>
          <a:prstGeom prst="rect">
            <a:avLst/>
          </a:prstGeom>
          <a:noFill/>
        </p:spPr>
        <p:txBody>
          <a:bodyPr wrap="square" rtlCol="0">
            <a:spAutoFit/>
          </a:bodyPr>
          <a:lstStyle/>
          <a:p>
            <a:r>
              <a:rPr lang="en-US" dirty="0" smtClean="0">
                <a:solidFill>
                  <a:schemeClr val="bg1"/>
                </a:solidFill>
              </a:rPr>
              <a:t>          </a:t>
            </a:r>
            <a:r>
              <a:rPr lang="en-US" sz="1600" b="1" dirty="0" err="1" smtClean="0">
                <a:solidFill>
                  <a:schemeClr val="bg1"/>
                </a:solidFill>
              </a:rPr>
              <a:t>osteon</a:t>
            </a:r>
            <a:endParaRPr lang="en-US" sz="1600" b="1" dirty="0" smtClean="0">
              <a:solidFill>
                <a:schemeClr val="bg1"/>
              </a:solidFill>
            </a:endParaRPr>
          </a:p>
          <a:p>
            <a:r>
              <a:rPr lang="en-US" sz="1600" b="1" dirty="0" smtClean="0">
                <a:solidFill>
                  <a:schemeClr val="bg1"/>
                </a:solidFill>
              </a:rPr>
              <a:t>“</a:t>
            </a:r>
            <a:r>
              <a:rPr lang="en-US" sz="1600" b="1" dirty="0" err="1" smtClean="0">
                <a:solidFill>
                  <a:schemeClr val="bg1"/>
                </a:solidFill>
              </a:rPr>
              <a:t>Haversian</a:t>
            </a:r>
            <a:r>
              <a:rPr lang="en-US" sz="1600" b="1" dirty="0" smtClean="0">
                <a:solidFill>
                  <a:schemeClr val="bg1"/>
                </a:solidFill>
              </a:rPr>
              <a:t> System”</a:t>
            </a:r>
            <a:endParaRPr lang="en-US" sz="1600" b="1" dirty="0">
              <a:solidFill>
                <a:schemeClr val="bg1"/>
              </a:solidFill>
            </a:endParaRPr>
          </a:p>
        </p:txBody>
      </p:sp>
      <p:sp>
        <p:nvSpPr>
          <p:cNvPr id="8" name="TextBox 7"/>
          <p:cNvSpPr txBox="1"/>
          <p:nvPr/>
        </p:nvSpPr>
        <p:spPr>
          <a:xfrm>
            <a:off x="1524000" y="1066800"/>
            <a:ext cx="936475" cy="338554"/>
          </a:xfrm>
          <a:prstGeom prst="rect">
            <a:avLst/>
          </a:prstGeom>
          <a:noFill/>
        </p:spPr>
        <p:txBody>
          <a:bodyPr wrap="none" rtlCol="0">
            <a:spAutoFit/>
          </a:bodyPr>
          <a:lstStyle/>
          <a:p>
            <a:r>
              <a:rPr lang="en-US" sz="1600" b="1" dirty="0" smtClean="0">
                <a:solidFill>
                  <a:schemeClr val="bg1"/>
                </a:solidFill>
              </a:rPr>
              <a:t>lamellae</a:t>
            </a:r>
            <a:endParaRPr lang="en-US" sz="1600" b="1" dirty="0">
              <a:solidFill>
                <a:schemeClr val="bg1"/>
              </a:solidFill>
            </a:endParaRPr>
          </a:p>
        </p:txBody>
      </p:sp>
      <p:sp>
        <p:nvSpPr>
          <p:cNvPr id="9" name="TextBox 8"/>
          <p:cNvSpPr txBox="1"/>
          <p:nvPr/>
        </p:nvSpPr>
        <p:spPr>
          <a:xfrm>
            <a:off x="1524000" y="533400"/>
            <a:ext cx="2971800" cy="584775"/>
          </a:xfrm>
          <a:prstGeom prst="rect">
            <a:avLst/>
          </a:prstGeom>
          <a:noFill/>
        </p:spPr>
        <p:txBody>
          <a:bodyPr wrap="square" rtlCol="0">
            <a:spAutoFit/>
          </a:bodyPr>
          <a:lstStyle/>
          <a:p>
            <a:r>
              <a:rPr lang="en-US" sz="1600" b="1" dirty="0" smtClean="0">
                <a:solidFill>
                  <a:schemeClr val="bg1"/>
                </a:solidFill>
              </a:rPr>
              <a:t>circumferential </a:t>
            </a:r>
          </a:p>
          <a:p>
            <a:r>
              <a:rPr lang="en-US" sz="1600" b="1" dirty="0" smtClean="0">
                <a:solidFill>
                  <a:schemeClr val="bg1"/>
                </a:solidFill>
              </a:rPr>
              <a:t>lamellae</a:t>
            </a:r>
            <a:endParaRPr lang="en-US" sz="1600" b="1" dirty="0">
              <a:solidFill>
                <a:schemeClr val="bg1"/>
              </a:solidFill>
            </a:endParaRPr>
          </a:p>
        </p:txBody>
      </p:sp>
      <p:sp>
        <p:nvSpPr>
          <p:cNvPr id="10" name="TextBox 9"/>
          <p:cNvSpPr txBox="1"/>
          <p:nvPr/>
        </p:nvSpPr>
        <p:spPr>
          <a:xfrm>
            <a:off x="4343400" y="5105400"/>
            <a:ext cx="2475358" cy="338554"/>
          </a:xfrm>
          <a:prstGeom prst="rect">
            <a:avLst/>
          </a:prstGeom>
          <a:noFill/>
        </p:spPr>
        <p:txBody>
          <a:bodyPr wrap="none" rtlCol="0">
            <a:spAutoFit/>
          </a:bodyPr>
          <a:lstStyle/>
          <a:p>
            <a:r>
              <a:rPr lang="en-US" sz="1600" b="1" dirty="0" smtClean="0">
                <a:solidFill>
                  <a:schemeClr val="bg1"/>
                </a:solidFill>
              </a:rPr>
              <a:t>Central “</a:t>
            </a:r>
            <a:r>
              <a:rPr lang="en-US" sz="1600" b="1" dirty="0" err="1" smtClean="0">
                <a:solidFill>
                  <a:schemeClr val="bg1"/>
                </a:solidFill>
              </a:rPr>
              <a:t>Haversian</a:t>
            </a:r>
            <a:r>
              <a:rPr lang="en-US" sz="1600" b="1" dirty="0" smtClean="0">
                <a:solidFill>
                  <a:schemeClr val="bg1"/>
                </a:solidFill>
              </a:rPr>
              <a:t>” Canal</a:t>
            </a:r>
            <a:endParaRPr lang="en-US" sz="1600" b="1" dirty="0">
              <a:solidFill>
                <a:schemeClr val="bg1"/>
              </a:solidFill>
            </a:endParaRPr>
          </a:p>
        </p:txBody>
      </p:sp>
      <p:sp>
        <p:nvSpPr>
          <p:cNvPr id="11" name="TextBox 10"/>
          <p:cNvSpPr txBox="1"/>
          <p:nvPr/>
        </p:nvSpPr>
        <p:spPr>
          <a:xfrm>
            <a:off x="4343400" y="5486400"/>
            <a:ext cx="3020507" cy="338554"/>
          </a:xfrm>
          <a:prstGeom prst="rect">
            <a:avLst/>
          </a:prstGeom>
          <a:noFill/>
        </p:spPr>
        <p:txBody>
          <a:bodyPr wrap="none" rtlCol="0">
            <a:spAutoFit/>
          </a:bodyPr>
          <a:lstStyle/>
          <a:p>
            <a:r>
              <a:rPr lang="en-US" sz="1600" b="1" dirty="0" smtClean="0">
                <a:solidFill>
                  <a:schemeClr val="bg1"/>
                </a:solidFill>
              </a:rPr>
              <a:t>Perforating “Volkmann’s “ Canal</a:t>
            </a:r>
            <a:endParaRPr lang="en-US" sz="1600" b="1" dirty="0">
              <a:solidFill>
                <a:schemeClr val="bg1"/>
              </a:solidFill>
            </a:endParaRPr>
          </a:p>
        </p:txBody>
      </p:sp>
      <p:sp>
        <p:nvSpPr>
          <p:cNvPr id="12" name="TextBox 11"/>
          <p:cNvSpPr txBox="1"/>
          <p:nvPr/>
        </p:nvSpPr>
        <p:spPr>
          <a:xfrm>
            <a:off x="4343400" y="5791200"/>
            <a:ext cx="1269899" cy="338554"/>
          </a:xfrm>
          <a:prstGeom prst="rect">
            <a:avLst/>
          </a:prstGeom>
          <a:noFill/>
        </p:spPr>
        <p:txBody>
          <a:bodyPr wrap="none" rtlCol="0">
            <a:spAutoFit/>
          </a:bodyPr>
          <a:lstStyle/>
          <a:p>
            <a:r>
              <a:rPr lang="en-US" sz="1600" b="1" dirty="0" smtClean="0">
                <a:solidFill>
                  <a:schemeClr val="bg1"/>
                </a:solidFill>
              </a:rPr>
              <a:t>blood vessel</a:t>
            </a:r>
            <a:endParaRPr lang="en-US" sz="1600" b="1" dirty="0">
              <a:solidFill>
                <a:schemeClr val="bg1"/>
              </a:solidFill>
            </a:endParaRPr>
          </a:p>
        </p:txBody>
      </p:sp>
      <p:sp>
        <p:nvSpPr>
          <p:cNvPr id="13" name="TextBox 12"/>
          <p:cNvSpPr txBox="1"/>
          <p:nvPr/>
        </p:nvSpPr>
        <p:spPr>
          <a:xfrm>
            <a:off x="228600" y="5257800"/>
            <a:ext cx="1197764" cy="338554"/>
          </a:xfrm>
          <a:prstGeom prst="rect">
            <a:avLst/>
          </a:prstGeom>
          <a:noFill/>
        </p:spPr>
        <p:txBody>
          <a:bodyPr wrap="none" rtlCol="0">
            <a:spAutoFit/>
          </a:bodyPr>
          <a:lstStyle/>
          <a:p>
            <a:r>
              <a:rPr lang="en-US" sz="1600" b="1" dirty="0" err="1" smtClean="0">
                <a:solidFill>
                  <a:schemeClr val="bg1"/>
                </a:solidFill>
              </a:rPr>
              <a:t>periosteum</a:t>
            </a:r>
            <a:endParaRPr lang="en-US" sz="1600" b="1" dirty="0">
              <a:solidFill>
                <a:schemeClr val="bg1"/>
              </a:solidFill>
            </a:endParaRPr>
          </a:p>
        </p:txBody>
      </p:sp>
      <p:sp>
        <p:nvSpPr>
          <p:cNvPr id="14" name="TextBox 13"/>
          <p:cNvSpPr txBox="1"/>
          <p:nvPr/>
        </p:nvSpPr>
        <p:spPr>
          <a:xfrm>
            <a:off x="228600" y="3505200"/>
            <a:ext cx="1091324" cy="584775"/>
          </a:xfrm>
          <a:prstGeom prst="rect">
            <a:avLst/>
          </a:prstGeom>
          <a:noFill/>
        </p:spPr>
        <p:txBody>
          <a:bodyPr wrap="none" rtlCol="0">
            <a:spAutoFit/>
          </a:bodyPr>
          <a:lstStyle/>
          <a:p>
            <a:r>
              <a:rPr lang="en-US" sz="1600" b="1" dirty="0" err="1" smtClean="0">
                <a:solidFill>
                  <a:schemeClr val="bg1"/>
                </a:solidFill>
              </a:rPr>
              <a:t>Sharpey’s</a:t>
            </a:r>
            <a:r>
              <a:rPr lang="en-US" sz="1600" b="1" dirty="0" smtClean="0">
                <a:solidFill>
                  <a:schemeClr val="bg1"/>
                </a:solidFill>
              </a:rPr>
              <a:t> </a:t>
            </a:r>
          </a:p>
          <a:p>
            <a:r>
              <a:rPr lang="en-US" sz="1600" b="1" dirty="0" smtClean="0">
                <a:solidFill>
                  <a:schemeClr val="bg1"/>
                </a:solidFill>
              </a:rPr>
              <a:t>    Fibers</a:t>
            </a:r>
            <a:endParaRPr lang="en-US" sz="1600" b="1" dirty="0">
              <a:solidFill>
                <a:schemeClr val="bg1"/>
              </a:solidFill>
            </a:endParaRPr>
          </a:p>
        </p:txBody>
      </p:sp>
      <p:sp>
        <p:nvSpPr>
          <p:cNvPr id="15" name="TextBox 14"/>
          <p:cNvSpPr txBox="1"/>
          <p:nvPr/>
        </p:nvSpPr>
        <p:spPr>
          <a:xfrm>
            <a:off x="304800" y="4191000"/>
            <a:ext cx="1438214" cy="338554"/>
          </a:xfrm>
          <a:prstGeom prst="rect">
            <a:avLst/>
          </a:prstGeom>
          <a:noFill/>
        </p:spPr>
        <p:txBody>
          <a:bodyPr wrap="none" rtlCol="0">
            <a:spAutoFit/>
          </a:bodyPr>
          <a:lstStyle/>
          <a:p>
            <a:r>
              <a:rPr lang="en-US" sz="1600" b="1" dirty="0" smtClean="0">
                <a:solidFill>
                  <a:schemeClr val="bg1"/>
                </a:solidFill>
              </a:rPr>
              <a:t>compact bone</a:t>
            </a:r>
            <a:endParaRPr lang="en-US" sz="1600" b="1" dirty="0">
              <a:solidFill>
                <a:schemeClr val="bg1"/>
              </a:solidFill>
            </a:endParaRPr>
          </a:p>
        </p:txBody>
      </p:sp>
      <p:sp>
        <p:nvSpPr>
          <p:cNvPr id="16" name="TextBox 15"/>
          <p:cNvSpPr txBox="1"/>
          <p:nvPr/>
        </p:nvSpPr>
        <p:spPr>
          <a:xfrm>
            <a:off x="7010400" y="3124200"/>
            <a:ext cx="1317990" cy="338554"/>
          </a:xfrm>
          <a:prstGeom prst="rect">
            <a:avLst/>
          </a:prstGeom>
          <a:noFill/>
        </p:spPr>
        <p:txBody>
          <a:bodyPr wrap="none" rtlCol="0">
            <a:spAutoFit/>
          </a:bodyPr>
          <a:lstStyle/>
          <a:p>
            <a:r>
              <a:rPr lang="en-US" sz="1600" b="1" dirty="0" smtClean="0">
                <a:solidFill>
                  <a:schemeClr val="bg1"/>
                </a:solidFill>
              </a:rPr>
              <a:t>spongy bone</a:t>
            </a:r>
            <a:endParaRPr lang="en-US" sz="1600" b="1" dirty="0">
              <a:solidFill>
                <a:schemeClr val="bg1"/>
              </a:solidFill>
            </a:endParaRPr>
          </a:p>
        </p:txBody>
      </p:sp>
      <p:sp>
        <p:nvSpPr>
          <p:cNvPr id="17" name="TextBox 16"/>
          <p:cNvSpPr txBox="1"/>
          <p:nvPr/>
        </p:nvSpPr>
        <p:spPr>
          <a:xfrm>
            <a:off x="6858000" y="2362200"/>
            <a:ext cx="1269899" cy="338554"/>
          </a:xfrm>
          <a:prstGeom prst="rect">
            <a:avLst/>
          </a:prstGeom>
          <a:noFill/>
        </p:spPr>
        <p:txBody>
          <a:bodyPr wrap="none" rtlCol="0">
            <a:spAutoFit/>
          </a:bodyPr>
          <a:lstStyle/>
          <a:p>
            <a:r>
              <a:rPr lang="en-US" sz="1600" b="1" dirty="0" smtClean="0">
                <a:solidFill>
                  <a:schemeClr val="bg1"/>
                </a:solidFill>
              </a:rPr>
              <a:t>blood vessel</a:t>
            </a:r>
            <a:endParaRPr lang="en-US" sz="1600" b="1" dirty="0">
              <a:solidFill>
                <a:schemeClr val="bg1"/>
              </a:solidFill>
            </a:endParaRPr>
          </a:p>
        </p:txBody>
      </p:sp>
      <p:sp>
        <p:nvSpPr>
          <p:cNvPr id="18" name="TextBox 17"/>
          <p:cNvSpPr txBox="1"/>
          <p:nvPr/>
        </p:nvSpPr>
        <p:spPr>
          <a:xfrm>
            <a:off x="381000" y="4648200"/>
            <a:ext cx="1269899" cy="584775"/>
          </a:xfrm>
          <a:prstGeom prst="rect">
            <a:avLst/>
          </a:prstGeom>
          <a:noFill/>
        </p:spPr>
        <p:txBody>
          <a:bodyPr wrap="none" rtlCol="0">
            <a:spAutoFit/>
          </a:bodyPr>
          <a:lstStyle/>
          <a:p>
            <a:r>
              <a:rPr lang="en-US" sz="1600" b="1" dirty="0" err="1" smtClean="0">
                <a:solidFill>
                  <a:schemeClr val="bg1"/>
                </a:solidFill>
              </a:rPr>
              <a:t>periosteal</a:t>
            </a:r>
            <a:r>
              <a:rPr lang="en-US" sz="1600" b="1" dirty="0" smtClean="0">
                <a:solidFill>
                  <a:schemeClr val="bg1"/>
                </a:solidFill>
              </a:rPr>
              <a:t> </a:t>
            </a:r>
          </a:p>
          <a:p>
            <a:r>
              <a:rPr lang="en-US" sz="1600" b="1" dirty="0" smtClean="0">
                <a:solidFill>
                  <a:schemeClr val="bg1"/>
                </a:solidFill>
              </a:rPr>
              <a:t>blood vessel</a:t>
            </a:r>
            <a:endParaRPr lang="en-US" sz="1600" b="1" dirty="0">
              <a:solidFill>
                <a:schemeClr val="bg1"/>
              </a:solidFill>
            </a:endParaRPr>
          </a:p>
        </p:txBody>
      </p:sp>
      <p:sp>
        <p:nvSpPr>
          <p:cNvPr id="19" name="TextBox 18"/>
          <p:cNvSpPr txBox="1"/>
          <p:nvPr/>
        </p:nvSpPr>
        <p:spPr>
          <a:xfrm>
            <a:off x="2895600" y="6019800"/>
            <a:ext cx="1189749" cy="338554"/>
          </a:xfrm>
          <a:prstGeom prst="rect">
            <a:avLst/>
          </a:prstGeom>
          <a:noFill/>
        </p:spPr>
        <p:txBody>
          <a:bodyPr wrap="none" rtlCol="0">
            <a:spAutoFit/>
          </a:bodyPr>
          <a:lstStyle/>
          <a:p>
            <a:r>
              <a:rPr lang="en-US" sz="1600" b="1" dirty="0" err="1" smtClean="0">
                <a:solidFill>
                  <a:schemeClr val="bg1"/>
                </a:solidFill>
              </a:rPr>
              <a:t>endosteum</a:t>
            </a:r>
            <a:endParaRPr lang="en-US" sz="16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06-06bCompactBone_LE.jpg"/>
          <p:cNvPicPr>
            <a:picLocks noChangeAspect="1" noChangeArrowheads="1"/>
          </p:cNvPicPr>
          <p:nvPr/>
        </p:nvPicPr>
        <p:blipFill>
          <a:blip r:embed="rId2" cstate="print"/>
          <a:srcRect/>
          <a:stretch>
            <a:fillRect/>
          </a:stretch>
        </p:blipFill>
        <p:spPr bwMode="auto">
          <a:xfrm>
            <a:off x="990600" y="685800"/>
            <a:ext cx="7566009" cy="6362700"/>
          </a:xfrm>
          <a:prstGeom prst="rect">
            <a:avLst/>
          </a:prstGeom>
          <a:noFill/>
        </p:spPr>
      </p:pic>
      <p:sp>
        <p:nvSpPr>
          <p:cNvPr id="6" name="TextBox 5"/>
          <p:cNvSpPr txBox="1"/>
          <p:nvPr/>
        </p:nvSpPr>
        <p:spPr>
          <a:xfrm>
            <a:off x="1752600" y="762000"/>
            <a:ext cx="877163" cy="369332"/>
          </a:xfrm>
          <a:prstGeom prst="rect">
            <a:avLst/>
          </a:prstGeom>
          <a:noFill/>
        </p:spPr>
        <p:txBody>
          <a:bodyPr wrap="none" rtlCol="0">
            <a:spAutoFit/>
          </a:bodyPr>
          <a:lstStyle/>
          <a:p>
            <a:r>
              <a:rPr lang="en-US" dirty="0" smtClean="0">
                <a:solidFill>
                  <a:schemeClr val="bg1"/>
                </a:solidFill>
              </a:rPr>
              <a:t>lamella</a:t>
            </a:r>
            <a:endParaRPr lang="en-US" dirty="0">
              <a:solidFill>
                <a:schemeClr val="bg1"/>
              </a:solidFill>
            </a:endParaRPr>
          </a:p>
        </p:txBody>
      </p:sp>
      <p:sp>
        <p:nvSpPr>
          <p:cNvPr id="7" name="TextBox 6"/>
          <p:cNvSpPr txBox="1"/>
          <p:nvPr/>
        </p:nvSpPr>
        <p:spPr>
          <a:xfrm>
            <a:off x="1676400" y="1371600"/>
            <a:ext cx="1127232" cy="369332"/>
          </a:xfrm>
          <a:prstGeom prst="rect">
            <a:avLst/>
          </a:prstGeom>
          <a:noFill/>
        </p:spPr>
        <p:txBody>
          <a:bodyPr wrap="none" rtlCol="0">
            <a:spAutoFit/>
          </a:bodyPr>
          <a:lstStyle/>
          <a:p>
            <a:r>
              <a:rPr lang="en-US" dirty="0" err="1" smtClean="0">
                <a:solidFill>
                  <a:schemeClr val="bg1"/>
                </a:solidFill>
              </a:rPr>
              <a:t>osteocyte</a:t>
            </a:r>
            <a:endParaRPr lang="en-US" dirty="0">
              <a:solidFill>
                <a:schemeClr val="bg1"/>
              </a:solidFill>
            </a:endParaRPr>
          </a:p>
        </p:txBody>
      </p:sp>
      <p:sp>
        <p:nvSpPr>
          <p:cNvPr id="8" name="TextBox 7"/>
          <p:cNvSpPr txBox="1"/>
          <p:nvPr/>
        </p:nvSpPr>
        <p:spPr>
          <a:xfrm>
            <a:off x="4800600" y="5181600"/>
            <a:ext cx="808235" cy="369332"/>
          </a:xfrm>
          <a:prstGeom prst="rect">
            <a:avLst/>
          </a:prstGeom>
          <a:noFill/>
        </p:spPr>
        <p:txBody>
          <a:bodyPr wrap="none" rtlCol="0">
            <a:spAutoFit/>
          </a:bodyPr>
          <a:lstStyle/>
          <a:p>
            <a:r>
              <a:rPr lang="en-US" dirty="0" smtClean="0">
                <a:solidFill>
                  <a:schemeClr val="bg1"/>
                </a:solidFill>
              </a:rPr>
              <a:t>lacuna</a:t>
            </a:r>
            <a:endParaRPr lang="en-US" dirty="0">
              <a:solidFill>
                <a:schemeClr val="bg1"/>
              </a:solidFill>
            </a:endParaRPr>
          </a:p>
        </p:txBody>
      </p:sp>
      <p:sp>
        <p:nvSpPr>
          <p:cNvPr id="9" name="TextBox 8"/>
          <p:cNvSpPr txBox="1"/>
          <p:nvPr/>
        </p:nvSpPr>
        <p:spPr>
          <a:xfrm>
            <a:off x="4724400" y="5715000"/>
            <a:ext cx="1228221" cy="369332"/>
          </a:xfrm>
          <a:prstGeom prst="rect">
            <a:avLst/>
          </a:prstGeom>
          <a:noFill/>
        </p:spPr>
        <p:txBody>
          <a:bodyPr wrap="none" rtlCol="0">
            <a:spAutoFit/>
          </a:bodyPr>
          <a:lstStyle/>
          <a:p>
            <a:r>
              <a:rPr lang="en-US" dirty="0" err="1" smtClean="0">
                <a:solidFill>
                  <a:schemeClr val="bg1"/>
                </a:solidFill>
              </a:rPr>
              <a:t>canaliculus</a:t>
            </a:r>
            <a:endParaRPr lang="en-US" dirty="0">
              <a:solidFill>
                <a:schemeClr val="bg1"/>
              </a:solidFill>
            </a:endParaRPr>
          </a:p>
        </p:txBody>
      </p:sp>
      <p:sp>
        <p:nvSpPr>
          <p:cNvPr id="10" name="TextBox 9"/>
          <p:cNvSpPr txBox="1"/>
          <p:nvPr/>
        </p:nvSpPr>
        <p:spPr>
          <a:xfrm>
            <a:off x="4724400" y="6172200"/>
            <a:ext cx="1431802" cy="369332"/>
          </a:xfrm>
          <a:prstGeom prst="rect">
            <a:avLst/>
          </a:prstGeom>
          <a:noFill/>
        </p:spPr>
        <p:txBody>
          <a:bodyPr wrap="none" rtlCol="0">
            <a:spAutoFit/>
          </a:bodyPr>
          <a:lstStyle/>
          <a:p>
            <a:r>
              <a:rPr lang="en-US" dirty="0" smtClean="0">
                <a:solidFill>
                  <a:schemeClr val="bg1"/>
                </a:solidFill>
              </a:rPr>
              <a:t>Central canal</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06-05Osteon_L.jpg"/>
          <p:cNvPicPr>
            <a:picLocks noChangeAspect="1" noChangeArrowheads="1"/>
          </p:cNvPicPr>
          <p:nvPr/>
        </p:nvPicPr>
        <p:blipFill>
          <a:blip r:embed="rId2" cstate="print"/>
          <a:srcRect/>
          <a:stretch>
            <a:fillRect/>
          </a:stretch>
        </p:blipFill>
        <p:spPr bwMode="auto">
          <a:xfrm>
            <a:off x="990600" y="0"/>
            <a:ext cx="7155873" cy="7163719"/>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6-06cCompactBone_L.jpg"/>
          <p:cNvPicPr>
            <a:picLocks noGrp="1" noChangeAspect="1"/>
          </p:cNvPicPr>
          <p:nvPr>
            <p:ph idx="1"/>
          </p:nvPr>
        </p:nvPicPr>
        <p:blipFill>
          <a:blip r:embed="rId2" cstate="print"/>
          <a:stretch>
            <a:fillRect/>
          </a:stretch>
        </p:blipFill>
        <p:spPr>
          <a:xfrm>
            <a:off x="304800" y="0"/>
            <a:ext cx="8839199" cy="6858000"/>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838200"/>
          </a:xfrm>
        </p:spPr>
        <p:txBody>
          <a:bodyPr/>
          <a:lstStyle/>
          <a:p>
            <a:r>
              <a:rPr lang="en-US" dirty="0" smtClean="0"/>
              <a:t>Bone Development</a:t>
            </a:r>
            <a:endParaRPr lang="en-US" dirty="0"/>
          </a:p>
        </p:txBody>
      </p:sp>
      <p:sp>
        <p:nvSpPr>
          <p:cNvPr id="3" name="Content Placeholder 2"/>
          <p:cNvSpPr>
            <a:spLocks noGrp="1"/>
          </p:cNvSpPr>
          <p:nvPr>
            <p:ph idx="1"/>
          </p:nvPr>
        </p:nvSpPr>
        <p:spPr>
          <a:xfrm>
            <a:off x="228600" y="762000"/>
            <a:ext cx="8915400" cy="6096000"/>
          </a:xfrm>
        </p:spPr>
        <p:txBody>
          <a:bodyPr/>
          <a:lstStyle/>
          <a:p>
            <a:pPr>
              <a:buNone/>
            </a:pPr>
            <a:r>
              <a:rPr lang="en-US" b="1" dirty="0" err="1" smtClean="0"/>
              <a:t>Osteogenesis</a:t>
            </a:r>
            <a:r>
              <a:rPr lang="en-US" b="1" dirty="0" smtClean="0"/>
              <a:t> and ossification </a:t>
            </a:r>
            <a:r>
              <a:rPr lang="en-US" dirty="0" smtClean="0"/>
              <a:t>– the process of bone tissue formation, which leads to:</a:t>
            </a:r>
          </a:p>
          <a:p>
            <a:pPr>
              <a:buNone/>
            </a:pPr>
            <a:endParaRPr lang="en-US" dirty="0" smtClean="0"/>
          </a:p>
          <a:p>
            <a:pPr lvl="1"/>
            <a:r>
              <a:rPr lang="en-US" b="1" dirty="0" smtClean="0"/>
              <a:t>The formation of the bony skeleton in embryos</a:t>
            </a:r>
          </a:p>
          <a:p>
            <a:pPr lvl="1"/>
            <a:r>
              <a:rPr lang="en-US" b="1" dirty="0" smtClean="0"/>
              <a:t>Bone growth until early adulthood</a:t>
            </a:r>
          </a:p>
          <a:p>
            <a:pPr lvl="1"/>
            <a:r>
              <a:rPr lang="en-US" b="1" dirty="0" smtClean="0"/>
              <a:t>Bone thickness, remodeling, and repair</a:t>
            </a:r>
          </a:p>
          <a:p>
            <a:endParaRPr lang="en-US" b="1"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504824" y="0"/>
            <a:ext cx="7772400" cy="512064"/>
          </a:xfrm>
        </p:spPr>
        <p:txBody>
          <a:bodyPr/>
          <a:lstStyle/>
          <a:p>
            <a:endParaRPr lang="en-US" dirty="0"/>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a:xfrm>
            <a:off x="457200" y="1676400"/>
            <a:ext cx="4040188" cy="4741989"/>
          </a:xfrm>
        </p:spPr>
        <p:txBody>
          <a:bodyPr/>
          <a:lstStyle/>
          <a:p>
            <a:r>
              <a:rPr lang="en-US" b="1" dirty="0" smtClean="0"/>
              <a:t>Pink Bones are </a:t>
            </a:r>
            <a:r>
              <a:rPr lang="en-US" b="1" dirty="0" err="1" smtClean="0"/>
              <a:t>Cartilagnous</a:t>
            </a:r>
            <a:endParaRPr lang="en-US" b="1" dirty="0" smtClean="0"/>
          </a:p>
          <a:p>
            <a:r>
              <a:rPr lang="en-US" b="1" dirty="0" smtClean="0"/>
              <a:t>Red Bones are Ossified (Calcium)</a:t>
            </a:r>
          </a:p>
          <a:p>
            <a:r>
              <a:rPr lang="en-US" b="1" dirty="0" smtClean="0"/>
              <a:t>Skull bones ( flat bones) were NEVER cartilage! They formed directly into bone</a:t>
            </a:r>
            <a:endParaRPr lang="en-US" b="1" dirty="0"/>
          </a:p>
        </p:txBody>
      </p:sp>
      <p:pic>
        <p:nvPicPr>
          <p:cNvPr id="7" name="Picture 4" descr="Figure 7"/>
          <p:cNvPicPr>
            <a:picLocks noGrp="1" noChangeAspect="1" noChangeArrowheads="1"/>
          </p:cNvPicPr>
          <p:nvPr>
            <p:ph sz="quarter" idx="4"/>
          </p:nvPr>
        </p:nvPicPr>
        <p:blipFill>
          <a:blip r:embed="rId2" cstate="print"/>
          <a:srcRect/>
          <a:stretch>
            <a:fillRect/>
          </a:stretch>
        </p:blipFill>
        <p:spPr>
          <a:xfrm>
            <a:off x="4645025" y="2731000"/>
            <a:ext cx="4041775" cy="3415300"/>
          </a:xfr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991600" cy="1121664"/>
          </a:xfrm>
        </p:spPr>
        <p:txBody>
          <a:bodyPr/>
          <a:lstStyle/>
          <a:p>
            <a:r>
              <a:rPr lang="en-US" sz="3600" b="1" dirty="0" smtClean="0"/>
              <a:t>A. Formation of the Bony Skeleton</a:t>
            </a:r>
            <a:endParaRPr lang="en-US" sz="3600" b="1" dirty="0"/>
          </a:p>
        </p:txBody>
      </p:sp>
      <p:sp>
        <p:nvSpPr>
          <p:cNvPr id="3" name="Content Placeholder 2"/>
          <p:cNvSpPr>
            <a:spLocks noGrp="1"/>
          </p:cNvSpPr>
          <p:nvPr>
            <p:ph idx="1"/>
          </p:nvPr>
        </p:nvSpPr>
        <p:spPr>
          <a:xfrm>
            <a:off x="457200" y="1066800"/>
            <a:ext cx="8686800" cy="5791200"/>
          </a:xfrm>
        </p:spPr>
        <p:txBody>
          <a:bodyPr>
            <a:normAutofit lnSpcReduction="10000"/>
          </a:bodyPr>
          <a:lstStyle/>
          <a:p>
            <a:r>
              <a:rPr lang="en-US" dirty="0" smtClean="0"/>
              <a:t>Begins at week 8 of embryo development</a:t>
            </a:r>
          </a:p>
          <a:p>
            <a:r>
              <a:rPr lang="en-US" dirty="0" smtClean="0"/>
              <a:t>Involves two processes: </a:t>
            </a:r>
          </a:p>
          <a:p>
            <a:pPr>
              <a:buNone/>
            </a:pPr>
            <a:endParaRPr lang="en-US" dirty="0" smtClean="0"/>
          </a:p>
          <a:p>
            <a:pPr marL="582930" indent="-514350">
              <a:buAutoNum type="arabicPeriod"/>
            </a:pPr>
            <a:r>
              <a:rPr lang="en-US" b="1" dirty="0" err="1" smtClean="0"/>
              <a:t>Intramembranous</a:t>
            </a:r>
            <a:r>
              <a:rPr lang="en-US" b="1" dirty="0" smtClean="0"/>
              <a:t>  Ossification </a:t>
            </a:r>
          </a:p>
          <a:p>
            <a:pPr marL="582930" indent="-514350">
              <a:buNone/>
            </a:pPr>
            <a:r>
              <a:rPr lang="en-US" b="1" dirty="0" smtClean="0"/>
              <a:t>      </a:t>
            </a:r>
            <a:r>
              <a:rPr lang="en-US" dirty="0" smtClean="0"/>
              <a:t>– bone develops from a fibrous membrane </a:t>
            </a:r>
            <a:r>
              <a:rPr lang="en-US" dirty="0" smtClean="0">
                <a:sym typeface="Wingdings" pitchFamily="2" charset="2"/>
              </a:rPr>
              <a:t>   </a:t>
            </a:r>
            <a:r>
              <a:rPr lang="en-US" i="1" dirty="0" smtClean="0">
                <a:sym typeface="Wingdings" pitchFamily="2" charset="2"/>
              </a:rPr>
              <a:t>membrane bone</a:t>
            </a:r>
          </a:p>
          <a:p>
            <a:pPr marL="582930" indent="-514350">
              <a:buNone/>
            </a:pPr>
            <a:r>
              <a:rPr lang="en-US" i="1" dirty="0" smtClean="0">
                <a:sym typeface="Wingdings" pitchFamily="2" charset="2"/>
              </a:rPr>
              <a:t>      - </a:t>
            </a:r>
            <a:r>
              <a:rPr lang="en-US" dirty="0" smtClean="0">
                <a:sym typeface="Wingdings" pitchFamily="2" charset="2"/>
              </a:rPr>
              <a:t>results in the formation of </a:t>
            </a:r>
            <a:r>
              <a:rPr lang="en-US" b="1" dirty="0" smtClean="0">
                <a:sym typeface="Wingdings" pitchFamily="2" charset="2"/>
              </a:rPr>
              <a:t>cranial bones </a:t>
            </a:r>
            <a:r>
              <a:rPr lang="en-US" dirty="0" smtClean="0">
                <a:sym typeface="Wingdings" pitchFamily="2" charset="2"/>
              </a:rPr>
              <a:t>of the skull (frontal, parietal, occipital, and temporal) and the clavicles</a:t>
            </a:r>
          </a:p>
          <a:p>
            <a:pPr marL="582930" indent="-514350">
              <a:buNone/>
            </a:pPr>
            <a:r>
              <a:rPr lang="en-US" dirty="0" smtClean="0">
                <a:sym typeface="Wingdings" pitchFamily="2" charset="2"/>
              </a:rPr>
              <a:t>      - all bones produced are </a:t>
            </a:r>
            <a:r>
              <a:rPr lang="en-US" b="1" dirty="0" smtClean="0">
                <a:sym typeface="Wingdings" pitchFamily="2" charset="2"/>
              </a:rPr>
              <a:t>flat</a:t>
            </a:r>
          </a:p>
          <a:p>
            <a:pPr marL="582930" indent="-514350">
              <a:buNone/>
            </a:pPr>
            <a:r>
              <a:rPr lang="en-US" b="1" dirty="0" smtClean="0">
                <a:sym typeface="Wingdings" pitchFamily="2" charset="2"/>
              </a:rPr>
              <a:t>      </a:t>
            </a:r>
            <a:r>
              <a:rPr lang="en-US" dirty="0" smtClean="0">
                <a:sym typeface="Wingdings" pitchFamily="2" charset="2"/>
              </a:rPr>
              <a:t>- </a:t>
            </a:r>
            <a:r>
              <a:rPr lang="en-US" dirty="0" err="1" smtClean="0">
                <a:sym typeface="Wingdings" pitchFamily="2" charset="2"/>
              </a:rPr>
              <a:t>mesenchymal</a:t>
            </a:r>
            <a:r>
              <a:rPr lang="en-US" dirty="0" smtClean="0">
                <a:sym typeface="Wingdings" pitchFamily="2" charset="2"/>
              </a:rPr>
              <a:t> cells are the supporting structures on which this process begins</a:t>
            </a:r>
          </a:p>
          <a:p>
            <a:pPr>
              <a:buNone/>
            </a:pPr>
            <a:endParaRPr lang="en-US" i="1"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12064"/>
            <a:ext cx="9067800" cy="914400"/>
          </a:xfrm>
        </p:spPr>
        <p:txBody>
          <a:bodyPr/>
          <a:lstStyle/>
          <a:p>
            <a:pPr algn="ctr"/>
            <a:r>
              <a:rPr lang="en-US" sz="3600" b="1" dirty="0" smtClean="0"/>
              <a:t>Stages of </a:t>
            </a:r>
            <a:r>
              <a:rPr lang="en-US" sz="3600" b="1" dirty="0" err="1" smtClean="0"/>
              <a:t>Intermembranous</a:t>
            </a:r>
            <a:r>
              <a:rPr lang="en-US" sz="3600" b="1" dirty="0" smtClean="0"/>
              <a:t> Ossification</a:t>
            </a:r>
            <a:endParaRPr lang="en-US" sz="3600" b="1" dirty="0"/>
          </a:p>
        </p:txBody>
      </p:sp>
      <p:pic>
        <p:nvPicPr>
          <p:cNvPr id="4" name="Picture 5"/>
          <p:cNvPicPr>
            <a:picLocks noGrp="1" noChangeAspect="1" noChangeArrowheads="1"/>
          </p:cNvPicPr>
          <p:nvPr>
            <p:ph idx="1"/>
          </p:nvPr>
        </p:nvPicPr>
        <p:blipFill>
          <a:blip r:embed="rId2" cstate="print"/>
          <a:srcRect b="54811"/>
          <a:stretch>
            <a:fillRect/>
          </a:stretch>
        </p:blipFill>
        <p:spPr bwMode="auto">
          <a:xfrm>
            <a:off x="914400" y="1905000"/>
            <a:ext cx="7772400" cy="4150864"/>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p:cNvPicPr>
            <a:picLocks noGrp="1" noChangeAspect="1" noChangeArrowheads="1"/>
          </p:cNvPicPr>
          <p:nvPr>
            <p:ph idx="1"/>
          </p:nvPr>
        </p:nvPicPr>
        <p:blipFill>
          <a:blip r:embed="rId2" cstate="print"/>
          <a:srcRect t="48361" b="5482"/>
          <a:stretch>
            <a:fillRect/>
          </a:stretch>
        </p:blipFill>
        <p:spPr bwMode="auto">
          <a:xfrm>
            <a:off x="914400" y="914401"/>
            <a:ext cx="7772400" cy="527584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Fibrocartilage</a:t>
            </a:r>
            <a:endParaRPr lang="en-US" dirty="0"/>
          </a:p>
        </p:txBody>
      </p:sp>
      <p:sp>
        <p:nvSpPr>
          <p:cNvPr id="3" name="Content Placeholder 2"/>
          <p:cNvSpPr>
            <a:spLocks noGrp="1"/>
          </p:cNvSpPr>
          <p:nvPr>
            <p:ph idx="1"/>
          </p:nvPr>
        </p:nvSpPr>
        <p:spPr/>
        <p:txBody>
          <a:bodyPr/>
          <a:lstStyle/>
          <a:p>
            <a:r>
              <a:rPr lang="en-US" dirty="0" smtClean="0"/>
              <a:t>Highly compressed with great tensile strength</a:t>
            </a:r>
          </a:p>
          <a:p>
            <a:r>
              <a:rPr lang="en-US" dirty="0" smtClean="0"/>
              <a:t>Found where there is heavy pressure and stretch</a:t>
            </a:r>
          </a:p>
          <a:p>
            <a:r>
              <a:rPr lang="en-US" dirty="0" smtClean="0"/>
              <a:t>Found in menisci of the knee and in </a:t>
            </a:r>
            <a:r>
              <a:rPr lang="en-US" dirty="0" err="1" smtClean="0"/>
              <a:t>intervertebral</a:t>
            </a:r>
            <a:r>
              <a:rPr lang="en-US" dirty="0" smtClean="0"/>
              <a:t> discs</a:t>
            </a:r>
          </a:p>
          <a:p>
            <a:endParaRPr lang="en-US" dirty="0"/>
          </a:p>
        </p:txBody>
      </p:sp>
      <p:sp>
        <p:nvSpPr>
          <p:cNvPr id="4" name="Rectangle 3"/>
          <p:cNvSpPr/>
          <p:nvPr/>
        </p:nvSpPr>
        <p:spPr>
          <a:xfrm>
            <a:off x="3790376" y="3244334"/>
            <a:ext cx="184731" cy="369332"/>
          </a:xfrm>
          <a:prstGeom prst="rect">
            <a:avLst/>
          </a:prstGeom>
        </p:spPr>
        <p:txBody>
          <a:bodyPr wrap="none">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p:cNvPicPr>
            <a:picLocks noGrp="1" noChangeAspect="1" noChangeArrowheads="1"/>
          </p:cNvPicPr>
          <p:nvPr>
            <p:ph idx="1"/>
          </p:nvPr>
        </p:nvPicPr>
        <p:blipFill>
          <a:blip r:embed="rId2" cstate="print"/>
          <a:srcRect b="53999"/>
          <a:stretch>
            <a:fillRect/>
          </a:stretch>
        </p:blipFill>
        <p:spPr bwMode="auto">
          <a:xfrm>
            <a:off x="533400" y="914400"/>
            <a:ext cx="8006858" cy="5181600"/>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p:cNvPicPr>
            <a:picLocks noGrp="1" noChangeAspect="1" noChangeArrowheads="1"/>
          </p:cNvPicPr>
          <p:nvPr>
            <p:ph idx="1"/>
          </p:nvPr>
        </p:nvPicPr>
        <p:blipFill>
          <a:blip r:embed="rId2" cstate="print"/>
          <a:srcRect t="48849" b="5295"/>
          <a:stretch>
            <a:fillRect/>
          </a:stretch>
        </p:blipFill>
        <p:spPr bwMode="auto">
          <a:xfrm>
            <a:off x="609600" y="914400"/>
            <a:ext cx="8015986" cy="544195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533400" y="609600"/>
            <a:ext cx="8610600" cy="5745960"/>
          </a:xfrm>
        </p:spPr>
        <p:txBody>
          <a:bodyPr/>
          <a:lstStyle/>
          <a:p>
            <a:pPr>
              <a:buNone/>
            </a:pPr>
            <a:r>
              <a:rPr lang="en-US" dirty="0" smtClean="0"/>
              <a:t>2</a:t>
            </a:r>
            <a:r>
              <a:rPr lang="en-US" b="1" dirty="0" smtClean="0"/>
              <a:t>. </a:t>
            </a:r>
            <a:r>
              <a:rPr lang="en-US" b="1" dirty="0" err="1" smtClean="0"/>
              <a:t>Endochondral</a:t>
            </a:r>
            <a:r>
              <a:rPr lang="en-US" b="1" dirty="0" smtClean="0"/>
              <a:t> Ossification</a:t>
            </a:r>
          </a:p>
          <a:p>
            <a:pPr>
              <a:buNone/>
            </a:pPr>
            <a:r>
              <a:rPr lang="en-US" dirty="0" smtClean="0"/>
              <a:t>     - bone forms by replacing hyaline cartilage</a:t>
            </a:r>
          </a:p>
          <a:p>
            <a:pPr>
              <a:buNone/>
            </a:pPr>
            <a:r>
              <a:rPr lang="en-US" dirty="0" smtClean="0"/>
              <a:t>     - forms all bones below the skull (except </a:t>
            </a:r>
          </a:p>
          <a:p>
            <a:pPr>
              <a:buNone/>
            </a:pPr>
            <a:r>
              <a:rPr lang="en-US" dirty="0" smtClean="0"/>
              <a:t>       clavicles)</a:t>
            </a:r>
          </a:p>
          <a:p>
            <a:pPr>
              <a:buNone/>
            </a:pPr>
            <a:r>
              <a:rPr lang="en-US" dirty="0" smtClean="0"/>
              <a:t>     - begins in second month</a:t>
            </a:r>
          </a:p>
          <a:p>
            <a:pPr>
              <a:buNone/>
            </a:pPr>
            <a:r>
              <a:rPr lang="en-US" dirty="0" smtClean="0"/>
              <a:t>     - uses hyaline cartilage “bones” formed earlier as</a:t>
            </a:r>
          </a:p>
          <a:p>
            <a:pPr>
              <a:buNone/>
            </a:pPr>
            <a:r>
              <a:rPr lang="en-US" dirty="0" smtClean="0"/>
              <a:t>       models or patterns for bone construction</a:t>
            </a:r>
          </a:p>
          <a:p>
            <a:pPr>
              <a:buNone/>
            </a:pPr>
            <a:r>
              <a:rPr lang="en-US" dirty="0" smtClean="0"/>
              <a:t>      - more complex than </a:t>
            </a:r>
            <a:r>
              <a:rPr lang="en-US" dirty="0" err="1" smtClean="0"/>
              <a:t>intramembranous</a:t>
            </a:r>
            <a:endParaRPr lang="en-US" dirty="0" smtClean="0"/>
          </a:p>
          <a:p>
            <a:pPr>
              <a:buNone/>
            </a:pPr>
            <a:r>
              <a:rPr lang="en-US" dirty="0" smtClean="0"/>
              <a:t>        ossification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linds(horizontal)">
                                      <p:cBhvr>
                                        <p:cTn id="25" dur="500"/>
                                        <p:tgtEl>
                                          <p:spTgt spid="3">
                                            <p:txEl>
                                              <p:pRg st="5" end="5"/>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blinds(horizontal)">
                                      <p:cBhvr>
                                        <p:cTn id="28" dur="500"/>
                                        <p:tgtEl>
                                          <p:spTgt spid="3">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blinds(horizontal)">
                                      <p:cBhvr>
                                        <p:cTn id="33" dur="500"/>
                                        <p:tgtEl>
                                          <p:spTgt spid="3">
                                            <p:txEl>
                                              <p:pRg st="7" end="7"/>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blinds(horizontal)">
                                      <p:cBhvr>
                                        <p:cTn id="3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06-08EndoOssif_LE.jpg"/>
          <p:cNvPicPr>
            <a:picLocks noChangeAspect="1" noChangeArrowheads="1"/>
          </p:cNvPicPr>
          <p:nvPr/>
        </p:nvPicPr>
        <p:blipFill>
          <a:blip r:embed="rId2" cstate="print"/>
          <a:srcRect/>
          <a:stretch>
            <a:fillRect/>
          </a:stretch>
        </p:blipFill>
        <p:spPr bwMode="auto">
          <a:xfrm>
            <a:off x="304800" y="1447800"/>
            <a:ext cx="8510182" cy="5410200"/>
          </a:xfrm>
          <a:prstGeom prst="rect">
            <a:avLst/>
          </a:prstGeom>
          <a:noFill/>
        </p:spPr>
      </p:pic>
      <p:sp>
        <p:nvSpPr>
          <p:cNvPr id="3" name="TextBox 2"/>
          <p:cNvSpPr txBox="1"/>
          <p:nvPr/>
        </p:nvSpPr>
        <p:spPr>
          <a:xfrm>
            <a:off x="0" y="0"/>
            <a:ext cx="8015849" cy="646331"/>
          </a:xfrm>
          <a:prstGeom prst="rect">
            <a:avLst/>
          </a:prstGeom>
          <a:noFill/>
        </p:spPr>
        <p:txBody>
          <a:bodyPr wrap="none" rtlCol="0">
            <a:spAutoFit/>
          </a:bodyPr>
          <a:lstStyle/>
          <a:p>
            <a:r>
              <a:rPr lang="en-US" sz="3600" b="1" dirty="0" smtClean="0"/>
              <a:t>HW: Use Book to Complete the labeling</a:t>
            </a:r>
            <a:endParaRPr lang="en-US" sz="3600" b="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pPr algn="ctr"/>
            <a:r>
              <a:rPr lang="en-US" sz="3600" b="1" dirty="0" smtClean="0"/>
              <a:t>Stages of </a:t>
            </a:r>
            <a:r>
              <a:rPr lang="en-US" sz="3600" b="1" dirty="0" err="1" smtClean="0"/>
              <a:t>Endochondral</a:t>
            </a:r>
            <a:r>
              <a:rPr lang="en-US" sz="3600" b="1" dirty="0" smtClean="0"/>
              <a:t> Ossification</a:t>
            </a:r>
            <a:endParaRPr lang="en-US" sz="3600" b="1" dirty="0"/>
          </a:p>
        </p:txBody>
      </p:sp>
      <p:sp>
        <p:nvSpPr>
          <p:cNvPr id="48" name="Text Placeholder 47"/>
          <p:cNvSpPr>
            <a:spLocks noGrp="1"/>
          </p:cNvSpPr>
          <p:nvPr>
            <p:ph type="body" sz="half" idx="2"/>
          </p:nvPr>
        </p:nvSpPr>
        <p:spPr/>
        <p:txBody>
          <a:bodyPr/>
          <a:lstStyle/>
          <a:p>
            <a:endParaRPr lang="en-US"/>
          </a:p>
        </p:txBody>
      </p:sp>
      <p:grpSp>
        <p:nvGrpSpPr>
          <p:cNvPr id="49" name="Group 42"/>
          <p:cNvGrpSpPr>
            <a:grpSpLocks noGrp="1"/>
          </p:cNvGrpSpPr>
          <p:nvPr>
            <p:ph type="pic" idx="1"/>
          </p:nvPr>
        </p:nvGrpSpPr>
        <p:grpSpPr bwMode="auto">
          <a:xfrm>
            <a:off x="368300" y="1143635"/>
            <a:ext cx="8777288" cy="5709603"/>
            <a:chOff x="213" y="20"/>
            <a:chExt cx="5394" cy="3866"/>
          </a:xfrm>
        </p:grpSpPr>
        <p:pic>
          <p:nvPicPr>
            <p:cNvPr id="50" name="Picture 43"/>
            <p:cNvPicPr>
              <a:picLocks noChangeAspect="1" noChangeArrowheads="1"/>
            </p:cNvPicPr>
            <p:nvPr/>
          </p:nvPicPr>
          <p:blipFill>
            <a:blip r:embed="rId2" cstate="print"/>
            <a:srcRect/>
            <a:stretch>
              <a:fillRect/>
            </a:stretch>
          </p:blipFill>
          <p:spPr bwMode="auto">
            <a:xfrm>
              <a:off x="213" y="20"/>
              <a:ext cx="5305" cy="3198"/>
            </a:xfrm>
            <a:prstGeom prst="rect">
              <a:avLst/>
            </a:prstGeom>
            <a:noFill/>
          </p:spPr>
        </p:pic>
        <p:sp>
          <p:nvSpPr>
            <p:cNvPr id="51" name="Freeform 44"/>
            <p:cNvSpPr>
              <a:spLocks/>
            </p:cNvSpPr>
            <p:nvPr/>
          </p:nvSpPr>
          <p:spPr bwMode="auto">
            <a:xfrm>
              <a:off x="298" y="2584"/>
              <a:ext cx="92" cy="91"/>
            </a:xfrm>
            <a:custGeom>
              <a:avLst/>
              <a:gdLst/>
              <a:ahLst/>
              <a:cxnLst>
                <a:cxn ang="0">
                  <a:pos x="48" y="104"/>
                </a:cxn>
                <a:cxn ang="0">
                  <a:pos x="80" y="96"/>
                </a:cxn>
                <a:cxn ang="0">
                  <a:pos x="96" y="80"/>
                </a:cxn>
                <a:cxn ang="0">
                  <a:pos x="104" y="48"/>
                </a:cxn>
                <a:cxn ang="0">
                  <a:pos x="96" y="24"/>
                </a:cxn>
                <a:cxn ang="0">
                  <a:pos x="80" y="8"/>
                </a:cxn>
                <a:cxn ang="0">
                  <a:pos x="48" y="0"/>
                </a:cxn>
                <a:cxn ang="0">
                  <a:pos x="24" y="8"/>
                </a:cxn>
                <a:cxn ang="0">
                  <a:pos x="8" y="24"/>
                </a:cxn>
                <a:cxn ang="0">
                  <a:pos x="0" y="48"/>
                </a:cxn>
                <a:cxn ang="0">
                  <a:pos x="8" y="80"/>
                </a:cxn>
                <a:cxn ang="0">
                  <a:pos x="24" y="96"/>
                </a:cxn>
                <a:cxn ang="0">
                  <a:pos x="48" y="104"/>
                </a:cxn>
                <a:cxn ang="0">
                  <a:pos x="48" y="104"/>
                </a:cxn>
              </a:cxnLst>
              <a:rect l="0" t="0" r="r" b="b"/>
              <a:pathLst>
                <a:path w="104" h="104">
                  <a:moveTo>
                    <a:pt x="48" y="104"/>
                  </a:moveTo>
                  <a:lnTo>
                    <a:pt x="80" y="96"/>
                  </a:lnTo>
                  <a:lnTo>
                    <a:pt x="96" y="80"/>
                  </a:lnTo>
                  <a:lnTo>
                    <a:pt x="104" y="48"/>
                  </a:lnTo>
                  <a:lnTo>
                    <a:pt x="96" y="24"/>
                  </a:lnTo>
                  <a:lnTo>
                    <a:pt x="80" y="8"/>
                  </a:lnTo>
                  <a:lnTo>
                    <a:pt x="48" y="0"/>
                  </a:lnTo>
                  <a:lnTo>
                    <a:pt x="24" y="8"/>
                  </a:lnTo>
                  <a:lnTo>
                    <a:pt x="8" y="24"/>
                  </a:lnTo>
                  <a:lnTo>
                    <a:pt x="0" y="48"/>
                  </a:lnTo>
                  <a:lnTo>
                    <a:pt x="8" y="80"/>
                  </a:lnTo>
                  <a:lnTo>
                    <a:pt x="24" y="96"/>
                  </a:lnTo>
                  <a:lnTo>
                    <a:pt x="48" y="104"/>
                  </a:lnTo>
                  <a:lnTo>
                    <a:pt x="48" y="104"/>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209" y="2746"/>
              <a:ext cx="92" cy="99"/>
            </a:xfrm>
            <a:custGeom>
              <a:avLst/>
              <a:gdLst/>
              <a:ahLst/>
              <a:cxnLst>
                <a:cxn ang="0">
                  <a:pos x="48" y="112"/>
                </a:cxn>
                <a:cxn ang="0">
                  <a:pos x="80" y="104"/>
                </a:cxn>
                <a:cxn ang="0">
                  <a:pos x="96" y="80"/>
                </a:cxn>
                <a:cxn ang="0">
                  <a:pos x="104" y="56"/>
                </a:cxn>
                <a:cxn ang="0">
                  <a:pos x="96" y="24"/>
                </a:cxn>
                <a:cxn ang="0">
                  <a:pos x="80" y="8"/>
                </a:cxn>
                <a:cxn ang="0">
                  <a:pos x="48" y="0"/>
                </a:cxn>
                <a:cxn ang="0">
                  <a:pos x="24" y="8"/>
                </a:cxn>
                <a:cxn ang="0">
                  <a:pos x="0" y="24"/>
                </a:cxn>
                <a:cxn ang="0">
                  <a:pos x="0" y="56"/>
                </a:cxn>
                <a:cxn ang="0">
                  <a:pos x="0" y="80"/>
                </a:cxn>
                <a:cxn ang="0">
                  <a:pos x="24" y="104"/>
                </a:cxn>
                <a:cxn ang="0">
                  <a:pos x="48" y="112"/>
                </a:cxn>
                <a:cxn ang="0">
                  <a:pos x="48" y="112"/>
                </a:cxn>
              </a:cxnLst>
              <a:rect l="0" t="0" r="r" b="b"/>
              <a:pathLst>
                <a:path w="104" h="112">
                  <a:moveTo>
                    <a:pt x="48" y="112"/>
                  </a:moveTo>
                  <a:lnTo>
                    <a:pt x="80" y="104"/>
                  </a:lnTo>
                  <a:lnTo>
                    <a:pt x="96" y="80"/>
                  </a:lnTo>
                  <a:lnTo>
                    <a:pt x="104" y="56"/>
                  </a:lnTo>
                  <a:lnTo>
                    <a:pt x="96" y="24"/>
                  </a:lnTo>
                  <a:lnTo>
                    <a:pt x="80" y="8"/>
                  </a:lnTo>
                  <a:lnTo>
                    <a:pt x="48" y="0"/>
                  </a:lnTo>
                  <a:lnTo>
                    <a:pt x="24" y="8"/>
                  </a:lnTo>
                  <a:lnTo>
                    <a:pt x="0" y="24"/>
                  </a:lnTo>
                  <a:lnTo>
                    <a:pt x="0" y="56"/>
                  </a:lnTo>
                  <a:lnTo>
                    <a:pt x="0" y="80"/>
                  </a:lnTo>
                  <a:lnTo>
                    <a:pt x="24" y="104"/>
                  </a:lnTo>
                  <a:lnTo>
                    <a:pt x="48" y="112"/>
                  </a:lnTo>
                  <a:lnTo>
                    <a:pt x="48" y="112"/>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2311" y="2915"/>
              <a:ext cx="99" cy="99"/>
            </a:xfrm>
            <a:custGeom>
              <a:avLst/>
              <a:gdLst/>
              <a:ahLst/>
              <a:cxnLst>
                <a:cxn ang="0">
                  <a:pos x="56" y="112"/>
                </a:cxn>
                <a:cxn ang="0">
                  <a:pos x="88" y="104"/>
                </a:cxn>
                <a:cxn ang="0">
                  <a:pos x="104" y="88"/>
                </a:cxn>
                <a:cxn ang="0">
                  <a:pos x="112" y="56"/>
                </a:cxn>
                <a:cxn ang="0">
                  <a:pos x="104" y="32"/>
                </a:cxn>
                <a:cxn ang="0">
                  <a:pos x="88" y="8"/>
                </a:cxn>
                <a:cxn ang="0">
                  <a:pos x="56" y="0"/>
                </a:cxn>
                <a:cxn ang="0">
                  <a:pos x="32" y="8"/>
                </a:cxn>
                <a:cxn ang="0">
                  <a:pos x="8" y="32"/>
                </a:cxn>
                <a:cxn ang="0">
                  <a:pos x="0" y="56"/>
                </a:cxn>
                <a:cxn ang="0">
                  <a:pos x="8" y="88"/>
                </a:cxn>
                <a:cxn ang="0">
                  <a:pos x="32" y="104"/>
                </a:cxn>
                <a:cxn ang="0">
                  <a:pos x="56" y="112"/>
                </a:cxn>
                <a:cxn ang="0">
                  <a:pos x="56" y="112"/>
                </a:cxn>
              </a:cxnLst>
              <a:rect l="0" t="0" r="r" b="b"/>
              <a:pathLst>
                <a:path w="112" h="112">
                  <a:moveTo>
                    <a:pt x="56" y="112"/>
                  </a:moveTo>
                  <a:lnTo>
                    <a:pt x="88" y="104"/>
                  </a:lnTo>
                  <a:lnTo>
                    <a:pt x="104" y="88"/>
                  </a:lnTo>
                  <a:lnTo>
                    <a:pt x="112" y="56"/>
                  </a:lnTo>
                  <a:lnTo>
                    <a:pt x="104" y="32"/>
                  </a:lnTo>
                  <a:lnTo>
                    <a:pt x="88" y="8"/>
                  </a:lnTo>
                  <a:lnTo>
                    <a:pt x="56" y="0"/>
                  </a:lnTo>
                  <a:lnTo>
                    <a:pt x="32" y="8"/>
                  </a:lnTo>
                  <a:lnTo>
                    <a:pt x="8" y="32"/>
                  </a:lnTo>
                  <a:lnTo>
                    <a:pt x="0" y="56"/>
                  </a:lnTo>
                  <a:lnTo>
                    <a:pt x="8" y="88"/>
                  </a:lnTo>
                  <a:lnTo>
                    <a:pt x="32" y="104"/>
                  </a:lnTo>
                  <a:lnTo>
                    <a:pt x="56" y="112"/>
                  </a:lnTo>
                  <a:lnTo>
                    <a:pt x="56" y="112"/>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3279" y="3028"/>
              <a:ext cx="99" cy="99"/>
            </a:xfrm>
            <a:custGeom>
              <a:avLst/>
              <a:gdLst/>
              <a:ahLst/>
              <a:cxnLst>
                <a:cxn ang="0">
                  <a:pos x="56" y="112"/>
                </a:cxn>
                <a:cxn ang="0">
                  <a:pos x="88" y="104"/>
                </a:cxn>
                <a:cxn ang="0">
                  <a:pos x="104" y="88"/>
                </a:cxn>
                <a:cxn ang="0">
                  <a:pos x="112" y="56"/>
                </a:cxn>
                <a:cxn ang="0">
                  <a:pos x="104" y="32"/>
                </a:cxn>
                <a:cxn ang="0">
                  <a:pos x="88" y="8"/>
                </a:cxn>
                <a:cxn ang="0">
                  <a:pos x="56" y="0"/>
                </a:cxn>
                <a:cxn ang="0">
                  <a:pos x="32" y="8"/>
                </a:cxn>
                <a:cxn ang="0">
                  <a:pos x="8" y="32"/>
                </a:cxn>
                <a:cxn ang="0">
                  <a:pos x="0" y="56"/>
                </a:cxn>
                <a:cxn ang="0">
                  <a:pos x="8" y="88"/>
                </a:cxn>
                <a:cxn ang="0">
                  <a:pos x="32" y="104"/>
                </a:cxn>
                <a:cxn ang="0">
                  <a:pos x="56" y="112"/>
                </a:cxn>
                <a:cxn ang="0">
                  <a:pos x="56" y="112"/>
                </a:cxn>
              </a:cxnLst>
              <a:rect l="0" t="0" r="r" b="b"/>
              <a:pathLst>
                <a:path w="112" h="112">
                  <a:moveTo>
                    <a:pt x="56" y="112"/>
                  </a:moveTo>
                  <a:lnTo>
                    <a:pt x="88" y="104"/>
                  </a:lnTo>
                  <a:lnTo>
                    <a:pt x="104" y="88"/>
                  </a:lnTo>
                  <a:lnTo>
                    <a:pt x="112" y="56"/>
                  </a:lnTo>
                  <a:lnTo>
                    <a:pt x="104" y="32"/>
                  </a:lnTo>
                  <a:lnTo>
                    <a:pt x="88" y="8"/>
                  </a:lnTo>
                  <a:lnTo>
                    <a:pt x="56" y="0"/>
                  </a:lnTo>
                  <a:lnTo>
                    <a:pt x="32" y="8"/>
                  </a:lnTo>
                  <a:lnTo>
                    <a:pt x="8" y="32"/>
                  </a:lnTo>
                  <a:lnTo>
                    <a:pt x="0" y="56"/>
                  </a:lnTo>
                  <a:lnTo>
                    <a:pt x="8" y="88"/>
                  </a:lnTo>
                  <a:lnTo>
                    <a:pt x="32" y="104"/>
                  </a:lnTo>
                  <a:lnTo>
                    <a:pt x="56" y="112"/>
                  </a:lnTo>
                  <a:lnTo>
                    <a:pt x="56" y="112"/>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4472" y="3219"/>
              <a:ext cx="99" cy="92"/>
            </a:xfrm>
            <a:custGeom>
              <a:avLst/>
              <a:gdLst/>
              <a:ahLst/>
              <a:cxnLst>
                <a:cxn ang="0">
                  <a:pos x="56" y="104"/>
                </a:cxn>
                <a:cxn ang="0">
                  <a:pos x="80" y="96"/>
                </a:cxn>
                <a:cxn ang="0">
                  <a:pos x="104" y="80"/>
                </a:cxn>
                <a:cxn ang="0">
                  <a:pos x="112" y="56"/>
                </a:cxn>
                <a:cxn ang="0">
                  <a:pos x="104" y="24"/>
                </a:cxn>
                <a:cxn ang="0">
                  <a:pos x="80" y="8"/>
                </a:cxn>
                <a:cxn ang="0">
                  <a:pos x="56" y="0"/>
                </a:cxn>
                <a:cxn ang="0">
                  <a:pos x="32" y="8"/>
                </a:cxn>
                <a:cxn ang="0">
                  <a:pos x="8" y="24"/>
                </a:cxn>
                <a:cxn ang="0">
                  <a:pos x="0" y="56"/>
                </a:cxn>
                <a:cxn ang="0">
                  <a:pos x="8" y="80"/>
                </a:cxn>
                <a:cxn ang="0">
                  <a:pos x="32" y="96"/>
                </a:cxn>
                <a:cxn ang="0">
                  <a:pos x="56" y="104"/>
                </a:cxn>
                <a:cxn ang="0">
                  <a:pos x="56" y="104"/>
                </a:cxn>
              </a:cxnLst>
              <a:rect l="0" t="0" r="r" b="b"/>
              <a:pathLst>
                <a:path w="112" h="104">
                  <a:moveTo>
                    <a:pt x="56" y="104"/>
                  </a:moveTo>
                  <a:lnTo>
                    <a:pt x="80" y="96"/>
                  </a:lnTo>
                  <a:lnTo>
                    <a:pt x="104" y="80"/>
                  </a:lnTo>
                  <a:lnTo>
                    <a:pt x="112" y="56"/>
                  </a:lnTo>
                  <a:lnTo>
                    <a:pt x="104" y="24"/>
                  </a:lnTo>
                  <a:lnTo>
                    <a:pt x="80" y="8"/>
                  </a:lnTo>
                  <a:lnTo>
                    <a:pt x="56" y="0"/>
                  </a:lnTo>
                  <a:lnTo>
                    <a:pt x="32" y="8"/>
                  </a:lnTo>
                  <a:lnTo>
                    <a:pt x="8" y="24"/>
                  </a:lnTo>
                  <a:lnTo>
                    <a:pt x="0" y="56"/>
                  </a:lnTo>
                  <a:lnTo>
                    <a:pt x="8" y="80"/>
                  </a:lnTo>
                  <a:lnTo>
                    <a:pt x="32" y="96"/>
                  </a:lnTo>
                  <a:lnTo>
                    <a:pt x="56" y="104"/>
                  </a:lnTo>
                  <a:lnTo>
                    <a:pt x="56" y="104"/>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489" y="1404"/>
              <a:ext cx="261" cy="120"/>
            </a:xfrm>
            <a:custGeom>
              <a:avLst/>
              <a:gdLst/>
              <a:ahLst/>
              <a:cxnLst>
                <a:cxn ang="0">
                  <a:pos x="296" y="0"/>
                </a:cxn>
                <a:cxn ang="0">
                  <a:pos x="192" y="0"/>
                </a:cxn>
                <a:cxn ang="0">
                  <a:pos x="0" y="136"/>
                </a:cxn>
              </a:cxnLst>
              <a:rect l="0" t="0" r="r" b="b"/>
              <a:pathLst>
                <a:path w="296" h="136">
                  <a:moveTo>
                    <a:pt x="296" y="0"/>
                  </a:moveTo>
                  <a:lnTo>
                    <a:pt x="192" y="0"/>
                  </a:lnTo>
                  <a:lnTo>
                    <a:pt x="0" y="136"/>
                  </a:lnTo>
                </a:path>
              </a:pathLst>
            </a:custGeom>
            <a:noFill/>
            <a:ln w="25400">
              <a:solidFill>
                <a:srgbClr val="000000"/>
              </a:solidFill>
              <a:prstDash val="solid"/>
              <a:round/>
              <a:headEnd/>
              <a:tailEnd/>
            </a:ln>
          </p:spPr>
          <p:txBody>
            <a:bodyPr/>
            <a:lstStyle/>
            <a:p>
              <a:endParaRPr lang="en-US"/>
            </a:p>
          </p:txBody>
        </p:sp>
        <p:sp>
          <p:nvSpPr>
            <p:cNvPr id="57" name="Freeform 50"/>
            <p:cNvSpPr>
              <a:spLocks/>
            </p:cNvSpPr>
            <p:nvPr/>
          </p:nvSpPr>
          <p:spPr bwMode="auto">
            <a:xfrm>
              <a:off x="1534" y="1185"/>
              <a:ext cx="254" cy="628"/>
            </a:xfrm>
            <a:custGeom>
              <a:avLst/>
              <a:gdLst/>
              <a:ahLst/>
              <a:cxnLst>
                <a:cxn ang="0">
                  <a:pos x="288" y="0"/>
                </a:cxn>
                <a:cxn ang="0">
                  <a:pos x="200" y="0"/>
                </a:cxn>
                <a:cxn ang="0">
                  <a:pos x="0" y="712"/>
                </a:cxn>
              </a:cxnLst>
              <a:rect l="0" t="0" r="r" b="b"/>
              <a:pathLst>
                <a:path w="288" h="712">
                  <a:moveTo>
                    <a:pt x="288" y="0"/>
                  </a:moveTo>
                  <a:lnTo>
                    <a:pt x="200" y="0"/>
                  </a:lnTo>
                  <a:lnTo>
                    <a:pt x="0" y="712"/>
                  </a:lnTo>
                </a:path>
              </a:pathLst>
            </a:custGeom>
            <a:noFill/>
            <a:ln w="25400">
              <a:solidFill>
                <a:srgbClr val="000000"/>
              </a:solidFill>
              <a:prstDash val="solid"/>
              <a:round/>
              <a:headEnd/>
              <a:tailEnd/>
            </a:ln>
          </p:spPr>
          <p:txBody>
            <a:bodyPr/>
            <a:lstStyle/>
            <a:p>
              <a:endParaRPr lang="en-US"/>
            </a:p>
          </p:txBody>
        </p:sp>
        <p:sp>
          <p:nvSpPr>
            <p:cNvPr id="58" name="Freeform 51"/>
            <p:cNvSpPr>
              <a:spLocks/>
            </p:cNvSpPr>
            <p:nvPr/>
          </p:nvSpPr>
          <p:spPr bwMode="auto">
            <a:xfrm>
              <a:off x="3244" y="1023"/>
              <a:ext cx="183" cy="458"/>
            </a:xfrm>
            <a:custGeom>
              <a:avLst/>
              <a:gdLst/>
              <a:ahLst/>
              <a:cxnLst>
                <a:cxn ang="0">
                  <a:pos x="208" y="520"/>
                </a:cxn>
                <a:cxn ang="0">
                  <a:pos x="64" y="0"/>
                </a:cxn>
                <a:cxn ang="0">
                  <a:pos x="0" y="0"/>
                </a:cxn>
              </a:cxnLst>
              <a:rect l="0" t="0" r="r" b="b"/>
              <a:pathLst>
                <a:path w="208" h="520">
                  <a:moveTo>
                    <a:pt x="208" y="520"/>
                  </a:moveTo>
                  <a:lnTo>
                    <a:pt x="64" y="0"/>
                  </a:lnTo>
                  <a:lnTo>
                    <a:pt x="0" y="0"/>
                  </a:lnTo>
                </a:path>
              </a:pathLst>
            </a:custGeom>
            <a:noFill/>
            <a:ln w="25400">
              <a:solidFill>
                <a:srgbClr val="000000"/>
              </a:solidFill>
              <a:prstDash val="solid"/>
              <a:round/>
              <a:headEnd/>
              <a:tailEnd/>
            </a:ln>
          </p:spPr>
          <p:txBody>
            <a:bodyPr/>
            <a:lstStyle/>
            <a:p>
              <a:endParaRPr lang="en-US"/>
            </a:p>
          </p:txBody>
        </p:sp>
        <p:sp>
          <p:nvSpPr>
            <p:cNvPr id="59" name="Freeform 52"/>
            <p:cNvSpPr>
              <a:spLocks/>
            </p:cNvSpPr>
            <p:nvPr/>
          </p:nvSpPr>
          <p:spPr bwMode="auto">
            <a:xfrm>
              <a:off x="4564" y="1164"/>
              <a:ext cx="332" cy="339"/>
            </a:xfrm>
            <a:custGeom>
              <a:avLst/>
              <a:gdLst/>
              <a:ahLst/>
              <a:cxnLst>
                <a:cxn ang="0">
                  <a:pos x="376" y="0"/>
                </a:cxn>
                <a:cxn ang="0">
                  <a:pos x="72" y="384"/>
                </a:cxn>
                <a:cxn ang="0">
                  <a:pos x="0" y="384"/>
                </a:cxn>
              </a:cxnLst>
              <a:rect l="0" t="0" r="r" b="b"/>
              <a:pathLst>
                <a:path w="376" h="384">
                  <a:moveTo>
                    <a:pt x="376" y="0"/>
                  </a:moveTo>
                  <a:lnTo>
                    <a:pt x="72" y="384"/>
                  </a:lnTo>
                  <a:lnTo>
                    <a:pt x="0" y="384"/>
                  </a:lnTo>
                </a:path>
              </a:pathLst>
            </a:custGeom>
            <a:noFill/>
            <a:ln w="25400">
              <a:solidFill>
                <a:srgbClr val="000000"/>
              </a:solidFill>
              <a:prstDash val="solid"/>
              <a:round/>
              <a:headEnd/>
              <a:tailEnd/>
            </a:ln>
          </p:spPr>
          <p:txBody>
            <a:bodyPr/>
            <a:lstStyle/>
            <a:p>
              <a:endParaRPr lang="en-US"/>
            </a:p>
          </p:txBody>
        </p:sp>
        <p:sp>
          <p:nvSpPr>
            <p:cNvPr id="60" name="Freeform 53"/>
            <p:cNvSpPr>
              <a:spLocks/>
            </p:cNvSpPr>
            <p:nvPr/>
          </p:nvSpPr>
          <p:spPr bwMode="auto">
            <a:xfrm>
              <a:off x="3357" y="663"/>
              <a:ext cx="317" cy="522"/>
            </a:xfrm>
            <a:custGeom>
              <a:avLst/>
              <a:gdLst/>
              <a:ahLst/>
              <a:cxnLst>
                <a:cxn ang="0">
                  <a:pos x="360" y="592"/>
                </a:cxn>
                <a:cxn ang="0">
                  <a:pos x="88" y="0"/>
                </a:cxn>
                <a:cxn ang="0">
                  <a:pos x="0" y="0"/>
                </a:cxn>
              </a:cxnLst>
              <a:rect l="0" t="0" r="r" b="b"/>
              <a:pathLst>
                <a:path w="360" h="592">
                  <a:moveTo>
                    <a:pt x="360" y="592"/>
                  </a:moveTo>
                  <a:lnTo>
                    <a:pt x="88" y="0"/>
                  </a:lnTo>
                  <a:lnTo>
                    <a:pt x="0" y="0"/>
                  </a:lnTo>
                </a:path>
              </a:pathLst>
            </a:custGeom>
            <a:noFill/>
            <a:ln w="25400">
              <a:solidFill>
                <a:srgbClr val="000000"/>
              </a:solidFill>
              <a:prstDash val="solid"/>
              <a:round/>
              <a:headEnd/>
              <a:tailEnd/>
            </a:ln>
          </p:spPr>
          <p:txBody>
            <a:bodyPr/>
            <a:lstStyle/>
            <a:p>
              <a:endParaRPr lang="en-US"/>
            </a:p>
          </p:txBody>
        </p:sp>
        <p:sp>
          <p:nvSpPr>
            <p:cNvPr id="61" name="Freeform 54"/>
            <p:cNvSpPr>
              <a:spLocks/>
            </p:cNvSpPr>
            <p:nvPr/>
          </p:nvSpPr>
          <p:spPr bwMode="auto">
            <a:xfrm>
              <a:off x="2120" y="1580"/>
              <a:ext cx="501" cy="113"/>
            </a:xfrm>
            <a:custGeom>
              <a:avLst/>
              <a:gdLst/>
              <a:ahLst/>
              <a:cxnLst>
                <a:cxn ang="0">
                  <a:pos x="0" y="0"/>
                </a:cxn>
                <a:cxn ang="0">
                  <a:pos x="88" y="0"/>
                </a:cxn>
                <a:cxn ang="0">
                  <a:pos x="568" y="128"/>
                </a:cxn>
              </a:cxnLst>
              <a:rect l="0" t="0" r="r" b="b"/>
              <a:pathLst>
                <a:path w="568" h="128">
                  <a:moveTo>
                    <a:pt x="0" y="0"/>
                  </a:moveTo>
                  <a:lnTo>
                    <a:pt x="88" y="0"/>
                  </a:lnTo>
                  <a:lnTo>
                    <a:pt x="568" y="128"/>
                  </a:lnTo>
                </a:path>
              </a:pathLst>
            </a:custGeom>
            <a:noFill/>
            <a:ln w="25400">
              <a:solidFill>
                <a:srgbClr val="000000"/>
              </a:solidFill>
              <a:prstDash val="solid"/>
              <a:round/>
              <a:headEnd/>
              <a:tailEnd/>
            </a:ln>
          </p:spPr>
          <p:txBody>
            <a:bodyPr/>
            <a:lstStyle/>
            <a:p>
              <a:endParaRPr lang="en-US"/>
            </a:p>
          </p:txBody>
        </p:sp>
        <p:sp>
          <p:nvSpPr>
            <p:cNvPr id="62" name="Line 55"/>
            <p:cNvSpPr>
              <a:spLocks noChangeShapeType="1"/>
            </p:cNvSpPr>
            <p:nvPr/>
          </p:nvSpPr>
          <p:spPr bwMode="auto">
            <a:xfrm>
              <a:off x="2071" y="2252"/>
              <a:ext cx="275" cy="1"/>
            </a:xfrm>
            <a:prstGeom prst="line">
              <a:avLst/>
            </a:prstGeom>
            <a:noFill/>
            <a:ln w="25400">
              <a:solidFill>
                <a:srgbClr val="000000"/>
              </a:solidFill>
              <a:round/>
              <a:headEnd/>
              <a:tailEnd/>
            </a:ln>
          </p:spPr>
          <p:txBody>
            <a:bodyPr/>
            <a:lstStyle/>
            <a:p>
              <a:endParaRPr lang="en-US"/>
            </a:p>
          </p:txBody>
        </p:sp>
        <p:sp>
          <p:nvSpPr>
            <p:cNvPr id="63" name="Line 56"/>
            <p:cNvSpPr>
              <a:spLocks noChangeShapeType="1"/>
            </p:cNvSpPr>
            <p:nvPr/>
          </p:nvSpPr>
          <p:spPr bwMode="auto">
            <a:xfrm>
              <a:off x="3321" y="1792"/>
              <a:ext cx="424" cy="1"/>
            </a:xfrm>
            <a:prstGeom prst="line">
              <a:avLst/>
            </a:prstGeom>
            <a:noFill/>
            <a:ln w="25400">
              <a:solidFill>
                <a:srgbClr val="000000"/>
              </a:solidFill>
              <a:round/>
              <a:headEnd/>
              <a:tailEnd/>
            </a:ln>
          </p:spPr>
          <p:txBody>
            <a:bodyPr/>
            <a:lstStyle/>
            <a:p>
              <a:endParaRPr lang="en-US"/>
            </a:p>
          </p:txBody>
        </p:sp>
        <p:sp>
          <p:nvSpPr>
            <p:cNvPr id="64" name="Line 57"/>
            <p:cNvSpPr>
              <a:spLocks noChangeShapeType="1"/>
            </p:cNvSpPr>
            <p:nvPr/>
          </p:nvSpPr>
          <p:spPr bwMode="auto">
            <a:xfrm>
              <a:off x="4465" y="663"/>
              <a:ext cx="473" cy="1"/>
            </a:xfrm>
            <a:prstGeom prst="line">
              <a:avLst/>
            </a:prstGeom>
            <a:noFill/>
            <a:ln w="25400">
              <a:solidFill>
                <a:srgbClr val="000000"/>
              </a:solidFill>
              <a:round/>
              <a:headEnd/>
              <a:tailEnd/>
            </a:ln>
          </p:spPr>
          <p:txBody>
            <a:bodyPr/>
            <a:lstStyle/>
            <a:p>
              <a:endParaRPr lang="en-US"/>
            </a:p>
          </p:txBody>
        </p:sp>
        <p:sp>
          <p:nvSpPr>
            <p:cNvPr id="65" name="Line 58"/>
            <p:cNvSpPr>
              <a:spLocks noChangeShapeType="1"/>
            </p:cNvSpPr>
            <p:nvPr/>
          </p:nvSpPr>
          <p:spPr bwMode="auto">
            <a:xfrm>
              <a:off x="4437" y="945"/>
              <a:ext cx="388" cy="1"/>
            </a:xfrm>
            <a:prstGeom prst="line">
              <a:avLst/>
            </a:prstGeom>
            <a:noFill/>
            <a:ln w="25400">
              <a:solidFill>
                <a:srgbClr val="000000"/>
              </a:solidFill>
              <a:round/>
              <a:headEnd/>
              <a:tailEnd/>
            </a:ln>
          </p:spPr>
          <p:txBody>
            <a:bodyPr/>
            <a:lstStyle/>
            <a:p>
              <a:endParaRPr lang="en-US"/>
            </a:p>
          </p:txBody>
        </p:sp>
        <p:sp>
          <p:nvSpPr>
            <p:cNvPr id="66" name="Line 59"/>
            <p:cNvSpPr>
              <a:spLocks noChangeShapeType="1"/>
            </p:cNvSpPr>
            <p:nvPr/>
          </p:nvSpPr>
          <p:spPr bwMode="auto">
            <a:xfrm flipH="1">
              <a:off x="574" y="1714"/>
              <a:ext cx="169" cy="269"/>
            </a:xfrm>
            <a:prstGeom prst="line">
              <a:avLst/>
            </a:prstGeom>
            <a:noFill/>
            <a:ln w="25400">
              <a:solidFill>
                <a:srgbClr val="000000"/>
              </a:solidFill>
              <a:round/>
              <a:headEnd/>
              <a:tailEnd/>
            </a:ln>
          </p:spPr>
          <p:txBody>
            <a:bodyPr/>
            <a:lstStyle/>
            <a:p>
              <a:endParaRPr lang="en-US"/>
            </a:p>
          </p:txBody>
        </p:sp>
        <p:sp>
          <p:nvSpPr>
            <p:cNvPr id="67" name="Line 60"/>
            <p:cNvSpPr>
              <a:spLocks noChangeShapeType="1"/>
            </p:cNvSpPr>
            <p:nvPr/>
          </p:nvSpPr>
          <p:spPr bwMode="auto">
            <a:xfrm flipH="1">
              <a:off x="581" y="2124"/>
              <a:ext cx="169" cy="1"/>
            </a:xfrm>
            <a:prstGeom prst="line">
              <a:avLst/>
            </a:prstGeom>
            <a:noFill/>
            <a:ln w="25400">
              <a:solidFill>
                <a:srgbClr val="000000"/>
              </a:solidFill>
              <a:round/>
              <a:headEnd/>
              <a:tailEnd/>
            </a:ln>
          </p:spPr>
          <p:txBody>
            <a:bodyPr/>
            <a:lstStyle/>
            <a:p>
              <a:endParaRPr lang="en-US"/>
            </a:p>
          </p:txBody>
        </p:sp>
        <p:sp>
          <p:nvSpPr>
            <p:cNvPr id="68" name="Rectangle 61"/>
            <p:cNvSpPr>
              <a:spLocks noChangeArrowheads="1"/>
            </p:cNvSpPr>
            <p:nvPr/>
          </p:nvSpPr>
          <p:spPr bwMode="auto">
            <a:xfrm>
              <a:off x="429" y="2593"/>
              <a:ext cx="668" cy="424"/>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Formation of</a:t>
              </a:r>
            </a:p>
            <a:p>
              <a:pPr defTabSz="806450"/>
              <a:r>
                <a:rPr lang="en-US" sz="1100" b="1">
                  <a:solidFill>
                    <a:srgbClr val="000000"/>
                  </a:solidFill>
                  <a:latin typeface="Arial" charset="0"/>
                </a:rPr>
                <a:t>bone collar</a:t>
              </a:r>
            </a:p>
            <a:p>
              <a:pPr defTabSz="806450"/>
              <a:r>
                <a:rPr lang="en-US" sz="1100" b="1">
                  <a:solidFill>
                    <a:srgbClr val="000000"/>
                  </a:solidFill>
                  <a:latin typeface="Arial" charset="0"/>
                </a:rPr>
                <a:t>around hyaline</a:t>
              </a:r>
            </a:p>
            <a:p>
              <a:pPr defTabSz="806450"/>
              <a:r>
                <a:rPr lang="en-US" sz="1100" b="1">
                  <a:solidFill>
                    <a:srgbClr val="000000"/>
                  </a:solidFill>
                  <a:latin typeface="Arial" charset="0"/>
                </a:rPr>
                <a:t>cartilage model.</a:t>
              </a:r>
              <a:endParaRPr lang="en-US" sz="2100" b="1">
                <a:latin typeface="Arial" charset="0"/>
              </a:endParaRPr>
            </a:p>
          </p:txBody>
        </p:sp>
        <p:sp>
          <p:nvSpPr>
            <p:cNvPr id="69" name="Rectangle 62"/>
            <p:cNvSpPr>
              <a:spLocks noChangeArrowheads="1"/>
            </p:cNvSpPr>
            <p:nvPr/>
          </p:nvSpPr>
          <p:spPr bwMode="auto">
            <a:xfrm>
              <a:off x="775" y="1351"/>
              <a:ext cx="361" cy="212"/>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Hyaline</a:t>
              </a:r>
            </a:p>
            <a:p>
              <a:pPr defTabSz="806450"/>
              <a:r>
                <a:rPr lang="en-US" sz="1100" b="1">
                  <a:solidFill>
                    <a:srgbClr val="000000"/>
                  </a:solidFill>
                  <a:latin typeface="Arial" charset="0"/>
                </a:rPr>
                <a:t>cartilage</a:t>
              </a:r>
              <a:endParaRPr lang="en-US" sz="2100" b="1">
                <a:latin typeface="Arial" charset="0"/>
              </a:endParaRPr>
            </a:p>
          </p:txBody>
        </p:sp>
        <p:sp>
          <p:nvSpPr>
            <p:cNvPr id="70" name="Rectangle 63"/>
            <p:cNvSpPr>
              <a:spLocks noChangeArrowheads="1"/>
            </p:cNvSpPr>
            <p:nvPr/>
          </p:nvSpPr>
          <p:spPr bwMode="auto">
            <a:xfrm>
              <a:off x="1347" y="2756"/>
              <a:ext cx="697" cy="424"/>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Cavitation of</a:t>
              </a:r>
            </a:p>
            <a:p>
              <a:pPr defTabSz="806450"/>
              <a:r>
                <a:rPr lang="en-US" sz="1100" b="1">
                  <a:solidFill>
                    <a:srgbClr val="000000"/>
                  </a:solidFill>
                  <a:latin typeface="Arial" charset="0"/>
                </a:rPr>
                <a:t>the hyaline carti-</a:t>
              </a:r>
            </a:p>
            <a:p>
              <a:pPr defTabSz="806450"/>
              <a:r>
                <a:rPr lang="en-US" sz="1100" b="1">
                  <a:solidFill>
                    <a:srgbClr val="000000"/>
                  </a:solidFill>
                  <a:latin typeface="Arial" charset="0"/>
                </a:rPr>
                <a:t>lage within the</a:t>
              </a:r>
            </a:p>
            <a:p>
              <a:pPr defTabSz="806450"/>
              <a:r>
                <a:rPr lang="en-US" sz="1100" b="1">
                  <a:solidFill>
                    <a:srgbClr val="000000"/>
                  </a:solidFill>
                  <a:latin typeface="Arial" charset="0"/>
                </a:rPr>
                <a:t>cartilage model.</a:t>
              </a:r>
              <a:endParaRPr lang="en-US" sz="2100" b="1">
                <a:latin typeface="Arial" charset="0"/>
              </a:endParaRPr>
            </a:p>
          </p:txBody>
        </p:sp>
        <p:sp>
          <p:nvSpPr>
            <p:cNvPr id="71" name="Rectangle 64"/>
            <p:cNvSpPr>
              <a:spLocks noChangeArrowheads="1"/>
            </p:cNvSpPr>
            <p:nvPr/>
          </p:nvSpPr>
          <p:spPr bwMode="auto">
            <a:xfrm>
              <a:off x="2455" y="2925"/>
              <a:ext cx="698" cy="530"/>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Invasion of</a:t>
              </a:r>
            </a:p>
            <a:p>
              <a:pPr defTabSz="806450"/>
              <a:r>
                <a:rPr lang="en-US" sz="1100" b="1">
                  <a:solidFill>
                    <a:srgbClr val="000000"/>
                  </a:solidFill>
                  <a:latin typeface="Arial" charset="0"/>
                </a:rPr>
                <a:t>internal cavities</a:t>
              </a:r>
            </a:p>
            <a:p>
              <a:pPr defTabSz="806450"/>
              <a:r>
                <a:rPr lang="en-US" sz="1100" b="1">
                  <a:solidFill>
                    <a:srgbClr val="000000"/>
                  </a:solidFill>
                  <a:latin typeface="Arial" charset="0"/>
                </a:rPr>
                <a:t>by the periosteal</a:t>
              </a:r>
            </a:p>
            <a:p>
              <a:pPr defTabSz="806450"/>
              <a:r>
                <a:rPr lang="en-US" sz="1100" b="1">
                  <a:solidFill>
                    <a:srgbClr val="000000"/>
                  </a:solidFill>
                  <a:latin typeface="Arial" charset="0"/>
                </a:rPr>
                <a:t>bud and spongy</a:t>
              </a:r>
            </a:p>
            <a:p>
              <a:pPr defTabSz="806450"/>
              <a:r>
                <a:rPr lang="en-US" sz="1100" b="1">
                  <a:solidFill>
                    <a:srgbClr val="000000"/>
                  </a:solidFill>
                  <a:latin typeface="Arial" charset="0"/>
                </a:rPr>
                <a:t>bone formation.</a:t>
              </a:r>
              <a:endParaRPr lang="en-US" sz="2100" b="1">
                <a:latin typeface="Arial" charset="0"/>
              </a:endParaRPr>
            </a:p>
          </p:txBody>
        </p:sp>
        <p:sp>
          <p:nvSpPr>
            <p:cNvPr id="72" name="Rectangle 65"/>
            <p:cNvSpPr>
              <a:spLocks noChangeArrowheads="1"/>
            </p:cNvSpPr>
            <p:nvPr/>
          </p:nvSpPr>
          <p:spPr bwMode="auto">
            <a:xfrm>
              <a:off x="3423" y="3038"/>
              <a:ext cx="957" cy="84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Formation of the</a:t>
              </a:r>
            </a:p>
            <a:p>
              <a:pPr defTabSz="806450"/>
              <a:r>
                <a:rPr lang="en-US" sz="1100" b="1">
                  <a:solidFill>
                    <a:srgbClr val="000000"/>
                  </a:solidFill>
                  <a:latin typeface="Arial" charset="0"/>
                </a:rPr>
                <a:t>medullary cavity as</a:t>
              </a:r>
            </a:p>
            <a:p>
              <a:pPr defTabSz="806450"/>
              <a:r>
                <a:rPr lang="en-US" sz="1100" b="1">
                  <a:solidFill>
                    <a:srgbClr val="000000"/>
                  </a:solidFill>
                  <a:latin typeface="Arial" charset="0"/>
                </a:rPr>
                <a:t>ossification continues;</a:t>
              </a:r>
            </a:p>
            <a:p>
              <a:pPr defTabSz="806450"/>
              <a:r>
                <a:rPr lang="en-US" sz="1100" b="1">
                  <a:solidFill>
                    <a:srgbClr val="000000"/>
                  </a:solidFill>
                  <a:latin typeface="Arial" charset="0"/>
                </a:rPr>
                <a:t>appearance of sec-</a:t>
              </a:r>
            </a:p>
            <a:p>
              <a:pPr defTabSz="806450"/>
              <a:r>
                <a:rPr lang="en-US" sz="1100" b="1">
                  <a:solidFill>
                    <a:srgbClr val="000000"/>
                  </a:solidFill>
                  <a:latin typeface="Arial" charset="0"/>
                </a:rPr>
                <a:t>ondary ossification</a:t>
              </a:r>
            </a:p>
            <a:p>
              <a:pPr defTabSz="806450"/>
              <a:r>
                <a:rPr lang="en-US" sz="1100" b="1">
                  <a:solidFill>
                    <a:srgbClr val="000000"/>
                  </a:solidFill>
                  <a:latin typeface="Arial" charset="0"/>
                </a:rPr>
                <a:t>centers in the epiphy-</a:t>
              </a:r>
            </a:p>
            <a:p>
              <a:pPr defTabSz="806450"/>
              <a:r>
                <a:rPr lang="en-US" sz="1100" b="1">
                  <a:solidFill>
                    <a:srgbClr val="000000"/>
                  </a:solidFill>
                  <a:latin typeface="Arial" charset="0"/>
                </a:rPr>
                <a:t>ses in preparation</a:t>
              </a:r>
            </a:p>
            <a:p>
              <a:pPr defTabSz="806450"/>
              <a:r>
                <a:rPr lang="en-US" sz="1100" b="1">
                  <a:solidFill>
                    <a:srgbClr val="000000"/>
                  </a:solidFill>
                  <a:latin typeface="Arial" charset="0"/>
                </a:rPr>
                <a:t>for stage 5.</a:t>
              </a:r>
              <a:endParaRPr lang="en-US" sz="2100" b="1">
                <a:latin typeface="Arial" charset="0"/>
              </a:endParaRPr>
            </a:p>
          </p:txBody>
        </p:sp>
        <p:sp>
          <p:nvSpPr>
            <p:cNvPr id="73" name="Rectangle 66"/>
            <p:cNvSpPr>
              <a:spLocks noChangeArrowheads="1"/>
            </p:cNvSpPr>
            <p:nvPr/>
          </p:nvSpPr>
          <p:spPr bwMode="auto">
            <a:xfrm>
              <a:off x="4616" y="3229"/>
              <a:ext cx="991" cy="636"/>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Ossification of the</a:t>
              </a:r>
            </a:p>
            <a:p>
              <a:pPr defTabSz="806450"/>
              <a:r>
                <a:rPr lang="en-US" sz="1100" b="1">
                  <a:solidFill>
                    <a:srgbClr val="000000"/>
                  </a:solidFill>
                  <a:latin typeface="Arial" charset="0"/>
                </a:rPr>
                <a:t>epiphyses; when</a:t>
              </a:r>
            </a:p>
            <a:p>
              <a:pPr defTabSz="806450"/>
              <a:r>
                <a:rPr lang="en-US" sz="1100" b="1">
                  <a:solidFill>
                    <a:srgbClr val="000000"/>
                  </a:solidFill>
                  <a:latin typeface="Arial" charset="0"/>
                </a:rPr>
                <a:t>completed, hyaline</a:t>
              </a:r>
            </a:p>
            <a:p>
              <a:pPr defTabSz="806450"/>
              <a:r>
                <a:rPr lang="en-US" sz="1100" b="1">
                  <a:solidFill>
                    <a:srgbClr val="000000"/>
                  </a:solidFill>
                  <a:latin typeface="Arial" charset="0"/>
                </a:rPr>
                <a:t>cartilage remains only</a:t>
              </a:r>
            </a:p>
            <a:p>
              <a:pPr defTabSz="806450"/>
              <a:r>
                <a:rPr lang="en-US" sz="1100" b="1">
                  <a:solidFill>
                    <a:srgbClr val="000000"/>
                  </a:solidFill>
                  <a:latin typeface="Arial" charset="0"/>
                </a:rPr>
                <a:t>in the epiphyseal plates</a:t>
              </a:r>
            </a:p>
            <a:p>
              <a:pPr defTabSz="806450"/>
              <a:r>
                <a:rPr lang="en-US" sz="1100" b="1">
                  <a:solidFill>
                    <a:srgbClr val="000000"/>
                  </a:solidFill>
                  <a:latin typeface="Arial" charset="0"/>
                </a:rPr>
                <a:t>and articular cartilages.</a:t>
              </a:r>
              <a:endParaRPr lang="en-US" sz="2100" b="1">
                <a:latin typeface="Arial" charset="0"/>
              </a:endParaRPr>
            </a:p>
          </p:txBody>
        </p:sp>
        <p:sp>
          <p:nvSpPr>
            <p:cNvPr id="74" name="Rectangle 67"/>
            <p:cNvSpPr>
              <a:spLocks noChangeArrowheads="1"/>
            </p:cNvSpPr>
            <p:nvPr/>
          </p:nvSpPr>
          <p:spPr bwMode="auto">
            <a:xfrm>
              <a:off x="1827" y="1132"/>
              <a:ext cx="547" cy="31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Deteriorating</a:t>
              </a:r>
            </a:p>
            <a:p>
              <a:pPr defTabSz="806450"/>
              <a:r>
                <a:rPr lang="en-US" sz="1100" b="1">
                  <a:solidFill>
                    <a:srgbClr val="000000"/>
                  </a:solidFill>
                  <a:latin typeface="Arial" charset="0"/>
                </a:rPr>
                <a:t>cartilage</a:t>
              </a:r>
            </a:p>
            <a:p>
              <a:pPr defTabSz="806450"/>
              <a:r>
                <a:rPr lang="en-US" sz="1100" b="1">
                  <a:solidFill>
                    <a:srgbClr val="000000"/>
                  </a:solidFill>
                  <a:latin typeface="Arial" charset="0"/>
                </a:rPr>
                <a:t>matrix</a:t>
              </a:r>
              <a:endParaRPr lang="en-US" sz="2100" b="1">
                <a:latin typeface="Arial" charset="0"/>
              </a:endParaRPr>
            </a:p>
          </p:txBody>
        </p:sp>
        <p:sp>
          <p:nvSpPr>
            <p:cNvPr id="75" name="Rectangle 68"/>
            <p:cNvSpPr>
              <a:spLocks noChangeArrowheads="1"/>
            </p:cNvSpPr>
            <p:nvPr/>
          </p:nvSpPr>
          <p:spPr bwMode="auto">
            <a:xfrm>
              <a:off x="2754" y="977"/>
              <a:ext cx="533" cy="212"/>
            </a:xfrm>
            <a:prstGeom prst="rect">
              <a:avLst/>
            </a:prstGeom>
            <a:noFill/>
            <a:ln w="9525">
              <a:noFill/>
              <a:miter lim="800000"/>
              <a:headEnd/>
              <a:tailEnd/>
            </a:ln>
          </p:spPr>
          <p:txBody>
            <a:bodyPr wrap="none" lIns="0" tIns="0" rIns="0" bIns="0">
              <a:spAutoFit/>
            </a:bodyPr>
            <a:lstStyle/>
            <a:p>
              <a:pPr defTabSz="806450"/>
              <a:r>
                <a:rPr lang="en-US" sz="1100" b="1" dirty="0" err="1">
                  <a:solidFill>
                    <a:srgbClr val="000000"/>
                  </a:solidFill>
                  <a:latin typeface="Arial" charset="0"/>
                </a:rPr>
                <a:t>Epiphyseal</a:t>
              </a:r>
              <a:endParaRPr lang="en-US" sz="1100" b="1" dirty="0">
                <a:solidFill>
                  <a:srgbClr val="000000"/>
                </a:solidFill>
                <a:latin typeface="Arial" charset="0"/>
              </a:endParaRPr>
            </a:p>
            <a:p>
              <a:pPr defTabSz="806450"/>
              <a:r>
                <a:rPr lang="en-US" sz="1100" b="1" dirty="0">
                  <a:solidFill>
                    <a:srgbClr val="000000"/>
                  </a:solidFill>
                  <a:latin typeface="Arial" charset="0"/>
                </a:rPr>
                <a:t>blood vessel</a:t>
              </a:r>
              <a:endParaRPr lang="en-US" sz="2100" b="1" dirty="0">
                <a:latin typeface="Arial" charset="0"/>
              </a:endParaRPr>
            </a:p>
          </p:txBody>
        </p:sp>
        <p:sp>
          <p:nvSpPr>
            <p:cNvPr id="76" name="Rectangle 69"/>
            <p:cNvSpPr>
              <a:spLocks noChangeArrowheads="1"/>
            </p:cNvSpPr>
            <p:nvPr/>
          </p:nvSpPr>
          <p:spPr bwMode="auto">
            <a:xfrm>
              <a:off x="1785" y="1527"/>
              <a:ext cx="405" cy="31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Spongy</a:t>
              </a:r>
            </a:p>
            <a:p>
              <a:pPr defTabSz="806450"/>
              <a:r>
                <a:rPr lang="en-US" sz="1100" b="1">
                  <a:solidFill>
                    <a:srgbClr val="000000"/>
                  </a:solidFill>
                  <a:latin typeface="Arial" charset="0"/>
                </a:rPr>
                <a:t>bone</a:t>
              </a:r>
            </a:p>
            <a:p>
              <a:pPr defTabSz="806450"/>
              <a:r>
                <a:rPr lang="en-US" sz="1100" b="1">
                  <a:solidFill>
                    <a:srgbClr val="000000"/>
                  </a:solidFill>
                  <a:latin typeface="Arial" charset="0"/>
                </a:rPr>
                <a:t>formation</a:t>
              </a:r>
              <a:endParaRPr lang="en-US" sz="2100" b="1">
                <a:latin typeface="Arial" charset="0"/>
              </a:endParaRPr>
            </a:p>
          </p:txBody>
        </p:sp>
        <p:sp>
          <p:nvSpPr>
            <p:cNvPr id="77" name="Rectangle 70"/>
            <p:cNvSpPr>
              <a:spLocks noChangeArrowheads="1"/>
            </p:cNvSpPr>
            <p:nvPr/>
          </p:nvSpPr>
          <p:spPr bwMode="auto">
            <a:xfrm>
              <a:off x="4087" y="1457"/>
              <a:ext cx="465" cy="31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Epiphyseal</a:t>
              </a:r>
            </a:p>
            <a:p>
              <a:pPr defTabSz="806450"/>
              <a:r>
                <a:rPr lang="en-US" sz="1100" b="1">
                  <a:solidFill>
                    <a:srgbClr val="000000"/>
                  </a:solidFill>
                  <a:latin typeface="Arial" charset="0"/>
                </a:rPr>
                <a:t>plate</a:t>
              </a:r>
            </a:p>
            <a:p>
              <a:pPr defTabSz="806450"/>
              <a:r>
                <a:rPr lang="en-US" sz="1100" b="1">
                  <a:solidFill>
                    <a:srgbClr val="000000"/>
                  </a:solidFill>
                  <a:latin typeface="Arial" charset="0"/>
                </a:rPr>
                <a:t>cartilage</a:t>
              </a:r>
              <a:endParaRPr lang="en-US" sz="2100" b="1">
                <a:latin typeface="Arial" charset="0"/>
              </a:endParaRPr>
            </a:p>
          </p:txBody>
        </p:sp>
        <p:sp>
          <p:nvSpPr>
            <p:cNvPr id="78" name="Rectangle 71"/>
            <p:cNvSpPr>
              <a:spLocks noChangeArrowheads="1"/>
            </p:cNvSpPr>
            <p:nvPr/>
          </p:nvSpPr>
          <p:spPr bwMode="auto">
            <a:xfrm>
              <a:off x="2881" y="593"/>
              <a:ext cx="464" cy="31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Secondary</a:t>
              </a:r>
            </a:p>
            <a:p>
              <a:pPr defTabSz="806450"/>
              <a:r>
                <a:rPr lang="en-US" sz="1100" b="1">
                  <a:solidFill>
                    <a:srgbClr val="000000"/>
                  </a:solidFill>
                  <a:latin typeface="Arial" charset="0"/>
                </a:rPr>
                <a:t>ossificaton</a:t>
              </a:r>
            </a:p>
            <a:p>
              <a:pPr defTabSz="806450"/>
              <a:r>
                <a:rPr lang="en-US" sz="1100" b="1">
                  <a:solidFill>
                    <a:srgbClr val="000000"/>
                  </a:solidFill>
                  <a:latin typeface="Arial" charset="0"/>
                </a:rPr>
                <a:t>center</a:t>
              </a:r>
              <a:endParaRPr lang="en-US" sz="2100" b="1">
                <a:latin typeface="Arial" charset="0"/>
              </a:endParaRPr>
            </a:p>
          </p:txBody>
        </p:sp>
        <p:sp>
          <p:nvSpPr>
            <p:cNvPr id="79" name="Rectangle 72"/>
            <p:cNvSpPr>
              <a:spLocks noChangeArrowheads="1"/>
            </p:cNvSpPr>
            <p:nvPr/>
          </p:nvSpPr>
          <p:spPr bwMode="auto">
            <a:xfrm>
              <a:off x="1813" y="2198"/>
              <a:ext cx="415" cy="424"/>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Blood</a:t>
              </a:r>
            </a:p>
            <a:p>
              <a:pPr defTabSz="806450"/>
              <a:r>
                <a:rPr lang="en-US" sz="1100" b="1">
                  <a:solidFill>
                    <a:srgbClr val="000000"/>
                  </a:solidFill>
                  <a:latin typeface="Arial" charset="0"/>
                </a:rPr>
                <a:t>vessel of</a:t>
              </a:r>
            </a:p>
            <a:p>
              <a:pPr defTabSz="806450"/>
              <a:r>
                <a:rPr lang="en-US" sz="1100" b="1">
                  <a:solidFill>
                    <a:srgbClr val="000000"/>
                  </a:solidFill>
                  <a:latin typeface="Arial" charset="0"/>
                </a:rPr>
                <a:t>periosteal</a:t>
              </a:r>
            </a:p>
            <a:p>
              <a:pPr defTabSz="806450"/>
              <a:r>
                <a:rPr lang="en-US" sz="1100" b="1">
                  <a:solidFill>
                    <a:srgbClr val="000000"/>
                  </a:solidFill>
                  <a:latin typeface="Arial" charset="0"/>
                </a:rPr>
                <a:t>bud</a:t>
              </a:r>
              <a:endParaRPr lang="en-US" sz="2100" b="1">
                <a:latin typeface="Arial" charset="0"/>
              </a:endParaRPr>
            </a:p>
          </p:txBody>
        </p:sp>
        <p:sp>
          <p:nvSpPr>
            <p:cNvPr id="80" name="Rectangle 73"/>
            <p:cNvSpPr>
              <a:spLocks noChangeArrowheads="1"/>
            </p:cNvSpPr>
            <p:nvPr/>
          </p:nvSpPr>
          <p:spPr bwMode="auto">
            <a:xfrm>
              <a:off x="2881" y="1736"/>
              <a:ext cx="410" cy="212"/>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Medullary</a:t>
              </a:r>
            </a:p>
            <a:p>
              <a:pPr defTabSz="806450"/>
              <a:r>
                <a:rPr lang="en-US" sz="1100" b="1">
                  <a:solidFill>
                    <a:srgbClr val="000000"/>
                  </a:solidFill>
                  <a:latin typeface="Arial" charset="0"/>
                </a:rPr>
                <a:t>cavity</a:t>
              </a:r>
              <a:endParaRPr lang="en-US" sz="2100" b="1">
                <a:latin typeface="Arial" charset="0"/>
              </a:endParaRPr>
            </a:p>
          </p:txBody>
        </p:sp>
        <p:sp>
          <p:nvSpPr>
            <p:cNvPr id="81" name="Rectangle 74"/>
            <p:cNvSpPr>
              <a:spLocks noChangeArrowheads="1"/>
            </p:cNvSpPr>
            <p:nvPr/>
          </p:nvSpPr>
          <p:spPr bwMode="auto">
            <a:xfrm>
              <a:off x="4080" y="617"/>
              <a:ext cx="361" cy="212"/>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Articular</a:t>
              </a:r>
            </a:p>
            <a:p>
              <a:pPr defTabSz="806450"/>
              <a:r>
                <a:rPr lang="en-US" sz="1100" b="1">
                  <a:solidFill>
                    <a:srgbClr val="000000"/>
                  </a:solidFill>
                  <a:latin typeface="Arial" charset="0"/>
                </a:rPr>
                <a:t>cartilage</a:t>
              </a:r>
              <a:endParaRPr lang="en-US" sz="2100" b="1">
                <a:latin typeface="Arial" charset="0"/>
              </a:endParaRPr>
            </a:p>
          </p:txBody>
        </p:sp>
        <p:sp>
          <p:nvSpPr>
            <p:cNvPr id="82" name="Rectangle 75"/>
            <p:cNvSpPr>
              <a:spLocks noChangeArrowheads="1"/>
            </p:cNvSpPr>
            <p:nvPr/>
          </p:nvSpPr>
          <p:spPr bwMode="auto">
            <a:xfrm>
              <a:off x="4101" y="892"/>
              <a:ext cx="324" cy="212"/>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Spongy</a:t>
              </a:r>
            </a:p>
            <a:p>
              <a:pPr defTabSz="806450"/>
              <a:r>
                <a:rPr lang="en-US" sz="1100" b="1">
                  <a:solidFill>
                    <a:srgbClr val="000000"/>
                  </a:solidFill>
                  <a:latin typeface="Arial" charset="0"/>
                </a:rPr>
                <a:t>bone</a:t>
              </a:r>
              <a:endParaRPr lang="en-US" sz="2100" b="1">
                <a:latin typeface="Arial" charset="0"/>
              </a:endParaRPr>
            </a:p>
          </p:txBody>
        </p:sp>
        <p:sp>
          <p:nvSpPr>
            <p:cNvPr id="83" name="Rectangle 76"/>
            <p:cNvSpPr>
              <a:spLocks noChangeArrowheads="1"/>
            </p:cNvSpPr>
            <p:nvPr/>
          </p:nvSpPr>
          <p:spPr bwMode="auto">
            <a:xfrm>
              <a:off x="768" y="1654"/>
              <a:ext cx="488" cy="318"/>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Primary</a:t>
              </a:r>
            </a:p>
            <a:p>
              <a:pPr defTabSz="806450"/>
              <a:r>
                <a:rPr lang="en-US" sz="1100" b="1">
                  <a:solidFill>
                    <a:srgbClr val="000000"/>
                  </a:solidFill>
                  <a:latin typeface="Arial" charset="0"/>
                </a:rPr>
                <a:t>ossification</a:t>
              </a:r>
            </a:p>
            <a:p>
              <a:pPr defTabSz="806450"/>
              <a:r>
                <a:rPr lang="en-US" sz="1100" b="1">
                  <a:solidFill>
                    <a:srgbClr val="000000"/>
                  </a:solidFill>
                  <a:latin typeface="Arial" charset="0"/>
                </a:rPr>
                <a:t>center</a:t>
              </a:r>
              <a:endParaRPr lang="en-US" sz="2100" b="1">
                <a:latin typeface="Arial" charset="0"/>
              </a:endParaRPr>
            </a:p>
          </p:txBody>
        </p:sp>
        <p:sp>
          <p:nvSpPr>
            <p:cNvPr id="84" name="Rectangle 77"/>
            <p:cNvSpPr>
              <a:spLocks noChangeArrowheads="1"/>
            </p:cNvSpPr>
            <p:nvPr/>
          </p:nvSpPr>
          <p:spPr bwMode="auto">
            <a:xfrm>
              <a:off x="775" y="2078"/>
              <a:ext cx="479" cy="106"/>
            </a:xfrm>
            <a:prstGeom prst="rect">
              <a:avLst/>
            </a:prstGeom>
            <a:noFill/>
            <a:ln w="9525">
              <a:noFill/>
              <a:miter lim="800000"/>
              <a:headEnd/>
              <a:tailEnd/>
            </a:ln>
          </p:spPr>
          <p:txBody>
            <a:bodyPr wrap="none" lIns="0" tIns="0" rIns="0" bIns="0">
              <a:spAutoFit/>
            </a:bodyPr>
            <a:lstStyle/>
            <a:p>
              <a:pPr defTabSz="806450"/>
              <a:r>
                <a:rPr lang="en-US" sz="1100" b="1">
                  <a:solidFill>
                    <a:srgbClr val="000000"/>
                  </a:solidFill>
                  <a:latin typeface="Arial" charset="0"/>
                </a:rPr>
                <a:t>Bone collar</a:t>
              </a:r>
              <a:endParaRPr lang="en-US" sz="2100" b="1">
                <a:latin typeface="Arial" charset="0"/>
              </a:endParaRPr>
            </a:p>
          </p:txBody>
        </p:sp>
        <p:sp>
          <p:nvSpPr>
            <p:cNvPr id="85" name="AutoShape 78"/>
            <p:cNvSpPr>
              <a:spLocks/>
            </p:cNvSpPr>
            <p:nvPr/>
          </p:nvSpPr>
          <p:spPr bwMode="auto">
            <a:xfrm>
              <a:off x="503" y="1864"/>
              <a:ext cx="65" cy="217"/>
            </a:xfrm>
            <a:prstGeom prst="rightBracket">
              <a:avLst>
                <a:gd name="adj" fmla="val 0"/>
              </a:avLst>
            </a:prstGeom>
            <a:noFill/>
            <a:ln w="25400">
              <a:solidFill>
                <a:schemeClr val="tx1"/>
              </a:solidFill>
              <a:round/>
              <a:headEnd/>
              <a:tailEnd/>
            </a:ln>
            <a:effectLst/>
          </p:spPr>
          <p:txBody>
            <a:bodyPr wrap="none" anchor="ctr"/>
            <a:lstStyle/>
            <a:p>
              <a:endParaRPr lang="en-US"/>
            </a:p>
          </p:txBody>
        </p:sp>
        <p:sp>
          <p:nvSpPr>
            <p:cNvPr id="86" name="Oval 79"/>
            <p:cNvSpPr>
              <a:spLocks noChangeArrowheads="1"/>
            </p:cNvSpPr>
            <p:nvPr/>
          </p:nvSpPr>
          <p:spPr bwMode="auto">
            <a:xfrm>
              <a:off x="265" y="2587"/>
              <a:ext cx="112" cy="112"/>
            </a:xfrm>
            <a:prstGeom prst="ellipse">
              <a:avLst/>
            </a:prstGeom>
            <a:noFill/>
            <a:ln w="19050">
              <a:solidFill>
                <a:schemeClr val="tx1"/>
              </a:solidFill>
              <a:round/>
              <a:headEnd/>
              <a:tailEnd/>
            </a:ln>
            <a:effectLst/>
          </p:spPr>
          <p:txBody>
            <a:bodyPr wrap="none" lIns="40348" tIns="40348" rIns="40348" bIns="40348" anchor="ctr"/>
            <a:lstStyle/>
            <a:p>
              <a:pPr algn="ctr" defTabSz="806450" eaLnBrk="1" hangingPunct="1"/>
              <a:r>
                <a:rPr lang="en-US" sz="1100" b="1">
                  <a:latin typeface="Arial" charset="0"/>
                </a:rPr>
                <a:t>1</a:t>
              </a:r>
            </a:p>
          </p:txBody>
        </p:sp>
        <p:sp>
          <p:nvSpPr>
            <p:cNvPr id="87" name="Oval 80"/>
            <p:cNvSpPr>
              <a:spLocks noChangeArrowheads="1"/>
            </p:cNvSpPr>
            <p:nvPr/>
          </p:nvSpPr>
          <p:spPr bwMode="auto">
            <a:xfrm>
              <a:off x="1200" y="2753"/>
              <a:ext cx="112" cy="112"/>
            </a:xfrm>
            <a:prstGeom prst="ellipse">
              <a:avLst/>
            </a:prstGeom>
            <a:noFill/>
            <a:ln w="19050">
              <a:solidFill>
                <a:schemeClr val="tx1"/>
              </a:solidFill>
              <a:round/>
              <a:headEnd/>
              <a:tailEnd/>
            </a:ln>
            <a:effectLst/>
          </p:spPr>
          <p:txBody>
            <a:bodyPr wrap="none" lIns="40348" tIns="40348" rIns="40348" bIns="40348" anchor="ctr"/>
            <a:lstStyle/>
            <a:p>
              <a:pPr algn="ctr" defTabSz="806450" eaLnBrk="1" hangingPunct="1"/>
              <a:r>
                <a:rPr lang="en-US" sz="1100" b="1">
                  <a:latin typeface="Arial" charset="0"/>
                </a:rPr>
                <a:t>2</a:t>
              </a:r>
            </a:p>
          </p:txBody>
        </p:sp>
        <p:sp>
          <p:nvSpPr>
            <p:cNvPr id="88" name="Oval 81"/>
            <p:cNvSpPr>
              <a:spLocks noChangeArrowheads="1"/>
            </p:cNvSpPr>
            <p:nvPr/>
          </p:nvSpPr>
          <p:spPr bwMode="auto">
            <a:xfrm>
              <a:off x="2302" y="2915"/>
              <a:ext cx="112" cy="112"/>
            </a:xfrm>
            <a:prstGeom prst="ellipse">
              <a:avLst/>
            </a:prstGeom>
            <a:noFill/>
            <a:ln w="19050">
              <a:solidFill>
                <a:schemeClr val="tx1"/>
              </a:solidFill>
              <a:round/>
              <a:headEnd/>
              <a:tailEnd/>
            </a:ln>
            <a:effectLst/>
          </p:spPr>
          <p:txBody>
            <a:bodyPr wrap="none" lIns="40348" tIns="40348" rIns="40348" bIns="40348" anchor="ctr"/>
            <a:lstStyle/>
            <a:p>
              <a:pPr algn="ctr" defTabSz="806450" eaLnBrk="1" hangingPunct="1"/>
              <a:r>
                <a:rPr lang="en-US" sz="1100" b="1">
                  <a:latin typeface="Arial" charset="0"/>
                </a:rPr>
                <a:t>3</a:t>
              </a:r>
            </a:p>
          </p:txBody>
        </p:sp>
        <p:sp>
          <p:nvSpPr>
            <p:cNvPr id="89" name="Oval 82"/>
            <p:cNvSpPr>
              <a:spLocks noChangeArrowheads="1"/>
            </p:cNvSpPr>
            <p:nvPr/>
          </p:nvSpPr>
          <p:spPr bwMode="auto">
            <a:xfrm>
              <a:off x="3276" y="3032"/>
              <a:ext cx="112" cy="112"/>
            </a:xfrm>
            <a:prstGeom prst="ellipse">
              <a:avLst/>
            </a:prstGeom>
            <a:noFill/>
            <a:ln w="19050">
              <a:solidFill>
                <a:schemeClr val="tx1"/>
              </a:solidFill>
              <a:round/>
              <a:headEnd/>
              <a:tailEnd/>
            </a:ln>
            <a:effectLst/>
          </p:spPr>
          <p:txBody>
            <a:bodyPr wrap="none" lIns="40348" tIns="40348" rIns="40348" bIns="40348" anchor="ctr"/>
            <a:lstStyle/>
            <a:p>
              <a:pPr algn="ctr" defTabSz="806450" eaLnBrk="1" hangingPunct="1"/>
              <a:r>
                <a:rPr lang="en-US" sz="1100" b="1">
                  <a:latin typeface="Arial" charset="0"/>
                </a:rPr>
                <a:t>4</a:t>
              </a:r>
            </a:p>
          </p:txBody>
        </p:sp>
        <p:sp>
          <p:nvSpPr>
            <p:cNvPr id="90" name="Oval 83"/>
            <p:cNvSpPr>
              <a:spLocks noChangeArrowheads="1"/>
            </p:cNvSpPr>
            <p:nvPr/>
          </p:nvSpPr>
          <p:spPr bwMode="auto">
            <a:xfrm>
              <a:off x="4466" y="3229"/>
              <a:ext cx="112" cy="112"/>
            </a:xfrm>
            <a:prstGeom prst="ellipse">
              <a:avLst/>
            </a:prstGeom>
            <a:noFill/>
            <a:ln w="19050">
              <a:solidFill>
                <a:schemeClr val="tx1"/>
              </a:solidFill>
              <a:round/>
              <a:headEnd/>
              <a:tailEnd/>
            </a:ln>
            <a:effectLst/>
          </p:spPr>
          <p:txBody>
            <a:bodyPr wrap="none" lIns="40348" tIns="40348" rIns="40348" bIns="40348" anchor="ctr"/>
            <a:lstStyle/>
            <a:p>
              <a:pPr algn="ctr" defTabSz="806450" eaLnBrk="1" hangingPunct="1"/>
              <a:r>
                <a:rPr lang="en-US" sz="1100" b="1">
                  <a:latin typeface="Arial" charset="0"/>
                </a:rPr>
                <a:t>5</a:t>
              </a: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143000"/>
          </a:xfrm>
        </p:spPr>
        <p:txBody>
          <a:bodyPr/>
          <a:lstStyle/>
          <a:p>
            <a:pPr algn="ctr"/>
            <a:r>
              <a:rPr lang="en-US" sz="3600" b="1" dirty="0" smtClean="0"/>
              <a:t>Stages of </a:t>
            </a:r>
            <a:r>
              <a:rPr lang="en-US" sz="3600" b="1" dirty="0" err="1" smtClean="0"/>
              <a:t>Endochondral</a:t>
            </a:r>
            <a:r>
              <a:rPr lang="en-US" sz="3600" b="1" dirty="0" smtClean="0"/>
              <a:t> Ossification</a:t>
            </a:r>
            <a:endParaRPr lang="en-US" sz="3600" b="1" dirty="0"/>
          </a:p>
        </p:txBody>
      </p:sp>
      <p:sp>
        <p:nvSpPr>
          <p:cNvPr id="3" name="Content Placeholder 2"/>
          <p:cNvSpPr>
            <a:spLocks noGrp="1"/>
          </p:cNvSpPr>
          <p:nvPr>
            <p:ph idx="1"/>
          </p:nvPr>
        </p:nvSpPr>
        <p:spPr>
          <a:xfrm>
            <a:off x="533400" y="1143000"/>
            <a:ext cx="8153400" cy="5212560"/>
          </a:xfrm>
        </p:spPr>
        <p:txBody>
          <a:bodyPr/>
          <a:lstStyle/>
          <a:p>
            <a:r>
              <a:rPr lang="en-US" b="1" dirty="0" smtClean="0"/>
              <a:t>Formation of bone collar</a:t>
            </a:r>
          </a:p>
          <a:p>
            <a:r>
              <a:rPr lang="en-US" b="1" dirty="0" err="1" smtClean="0"/>
              <a:t>Cavitation</a:t>
            </a:r>
            <a:r>
              <a:rPr lang="en-US" b="1" dirty="0" smtClean="0"/>
              <a:t> of the hyaline cartilage</a:t>
            </a:r>
          </a:p>
          <a:p>
            <a:r>
              <a:rPr lang="en-US" b="1" dirty="0" smtClean="0"/>
              <a:t>Invasion of internal cavities by the </a:t>
            </a:r>
            <a:r>
              <a:rPr lang="en-US" b="1" dirty="0" err="1" smtClean="0"/>
              <a:t>periosteal</a:t>
            </a:r>
            <a:r>
              <a:rPr lang="en-US" b="1" dirty="0" smtClean="0"/>
              <a:t> bud, and spongy bone formation</a:t>
            </a:r>
          </a:p>
          <a:p>
            <a:r>
              <a:rPr lang="en-US" b="1" dirty="0" smtClean="0"/>
              <a:t>Formation of the </a:t>
            </a:r>
            <a:r>
              <a:rPr lang="en-US" b="1" dirty="0" err="1" smtClean="0"/>
              <a:t>medullary</a:t>
            </a:r>
            <a:r>
              <a:rPr lang="en-US" b="1" dirty="0" smtClean="0"/>
              <a:t> cavity; appearance of secondary ossification centers in the epiphyses</a:t>
            </a:r>
          </a:p>
          <a:p>
            <a:r>
              <a:rPr lang="en-US" b="1" dirty="0" smtClean="0"/>
              <a:t>Ossification of the epiphyses, with hyaline cartilage remaining only in the </a:t>
            </a:r>
            <a:r>
              <a:rPr lang="en-US" b="1" dirty="0" err="1" smtClean="0"/>
              <a:t>epiphyseal</a:t>
            </a:r>
            <a:r>
              <a:rPr lang="en-US" b="1" dirty="0" smtClean="0"/>
              <a:t> plates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2362200"/>
          </a:xfrm>
        </p:spPr>
        <p:txBody>
          <a:bodyPr/>
          <a:lstStyle/>
          <a:p>
            <a:r>
              <a:rPr lang="en-US" dirty="0" smtClean="0"/>
              <a:t>Postnatal Bone Growth</a:t>
            </a:r>
            <a:br>
              <a:rPr lang="en-US" dirty="0" smtClean="0"/>
            </a:br>
            <a:r>
              <a:rPr lang="en-US" sz="2800" dirty="0" smtClean="0">
                <a:solidFill>
                  <a:schemeClr val="tx1"/>
                </a:solidFill>
              </a:rPr>
              <a:t>- during infancy/youth, long bones </a:t>
            </a:r>
            <a:r>
              <a:rPr lang="en-US" sz="2800" b="1" dirty="0" smtClean="0">
                <a:solidFill>
                  <a:schemeClr val="accent2"/>
                </a:solidFill>
              </a:rPr>
              <a:t>lengthen</a:t>
            </a:r>
            <a:br>
              <a:rPr lang="en-US" sz="2800" b="1" dirty="0" smtClean="0">
                <a:solidFill>
                  <a:schemeClr val="accent2"/>
                </a:solidFill>
              </a:rPr>
            </a:br>
            <a:r>
              <a:rPr lang="en-US" sz="2800" dirty="0" smtClean="0">
                <a:solidFill>
                  <a:schemeClr val="tx1"/>
                </a:solidFill>
              </a:rPr>
              <a:t>  entirely by </a:t>
            </a:r>
            <a:r>
              <a:rPr lang="en-US" sz="2800" b="1" dirty="0" smtClean="0">
                <a:solidFill>
                  <a:schemeClr val="accent2"/>
                </a:solidFill>
              </a:rPr>
              <a:t>interstitial growth </a:t>
            </a:r>
            <a:r>
              <a:rPr lang="en-US" sz="2800" dirty="0" smtClean="0">
                <a:solidFill>
                  <a:schemeClr val="tx1"/>
                </a:solidFill>
              </a:rPr>
              <a:t>of the </a:t>
            </a:r>
            <a:br>
              <a:rPr lang="en-US" sz="2800" dirty="0" smtClean="0">
                <a:solidFill>
                  <a:schemeClr val="tx1"/>
                </a:solidFill>
              </a:rPr>
            </a:br>
            <a:r>
              <a:rPr lang="en-US" sz="2800" dirty="0" smtClean="0">
                <a:solidFill>
                  <a:schemeClr val="tx1"/>
                </a:solidFill>
              </a:rPr>
              <a:t>  </a:t>
            </a:r>
            <a:r>
              <a:rPr lang="en-US" sz="2800" dirty="0" err="1" smtClean="0">
                <a:solidFill>
                  <a:schemeClr val="tx1"/>
                </a:solidFill>
              </a:rPr>
              <a:t>epiphyseal</a:t>
            </a:r>
            <a:r>
              <a:rPr lang="en-US" sz="2800" dirty="0" smtClean="0">
                <a:solidFill>
                  <a:schemeClr val="tx1"/>
                </a:solidFill>
              </a:rPr>
              <a:t> plates and </a:t>
            </a:r>
            <a:r>
              <a:rPr lang="en-US" sz="2800" b="1" dirty="0" smtClean="0">
                <a:solidFill>
                  <a:schemeClr val="tx2">
                    <a:lumMod val="50000"/>
                  </a:schemeClr>
                </a:solidFill>
              </a:rPr>
              <a:t>thicken</a:t>
            </a:r>
            <a:r>
              <a:rPr lang="en-US" sz="2800" dirty="0" smtClean="0">
                <a:solidFill>
                  <a:schemeClr val="tx1"/>
                </a:solidFill>
              </a:rPr>
              <a:t> by </a:t>
            </a:r>
            <a:br>
              <a:rPr lang="en-US" sz="2800" dirty="0" smtClean="0">
                <a:solidFill>
                  <a:schemeClr val="tx1"/>
                </a:solidFill>
              </a:rPr>
            </a:br>
            <a:r>
              <a:rPr lang="en-US" sz="2800" dirty="0" smtClean="0">
                <a:solidFill>
                  <a:schemeClr val="tx1"/>
                </a:solidFill>
              </a:rPr>
              <a:t>  </a:t>
            </a:r>
            <a:r>
              <a:rPr lang="en-US" sz="2800" b="1" dirty="0" smtClean="0">
                <a:solidFill>
                  <a:schemeClr val="tx2">
                    <a:lumMod val="50000"/>
                  </a:schemeClr>
                </a:solidFill>
              </a:rPr>
              <a:t>appositional growth</a:t>
            </a:r>
            <a:r>
              <a:rPr lang="en-US" dirty="0" smtClean="0"/>
              <a:t/>
            </a:r>
            <a:br>
              <a:rPr lang="en-US" dirty="0" smtClean="0"/>
            </a:br>
            <a:endParaRPr lang="en-US" dirty="0"/>
          </a:p>
        </p:txBody>
      </p:sp>
      <p:sp>
        <p:nvSpPr>
          <p:cNvPr id="3" name="Content Placeholder 2"/>
          <p:cNvSpPr>
            <a:spLocks noGrp="1"/>
          </p:cNvSpPr>
          <p:nvPr>
            <p:ph idx="1"/>
          </p:nvPr>
        </p:nvSpPr>
        <p:spPr>
          <a:xfrm>
            <a:off x="457200" y="2438400"/>
            <a:ext cx="8229600" cy="4419600"/>
          </a:xfrm>
        </p:spPr>
        <p:txBody>
          <a:bodyPr>
            <a:normAutofit/>
          </a:bodyPr>
          <a:lstStyle/>
          <a:p>
            <a:r>
              <a:rPr lang="en-US" b="1" dirty="0" smtClean="0">
                <a:solidFill>
                  <a:schemeClr val="accent2"/>
                </a:solidFill>
              </a:rPr>
              <a:t>Growth in length of long bones</a:t>
            </a:r>
          </a:p>
          <a:p>
            <a:pPr lvl="1"/>
            <a:r>
              <a:rPr lang="en-US" dirty="0" smtClean="0"/>
              <a:t>Cartilage on the side of the </a:t>
            </a:r>
            <a:r>
              <a:rPr lang="en-US" dirty="0" err="1" smtClean="0"/>
              <a:t>epiphyseal</a:t>
            </a:r>
            <a:r>
              <a:rPr lang="en-US" dirty="0" smtClean="0"/>
              <a:t> plate closest to the epiphysis is relatively inactive</a:t>
            </a:r>
          </a:p>
          <a:p>
            <a:pPr lvl="1"/>
            <a:r>
              <a:rPr lang="en-US" dirty="0" smtClean="0"/>
              <a:t>Cartilage abutting the shaft of the bone organizes into a pattern that allows fast, efficient growth </a:t>
            </a:r>
          </a:p>
          <a:p>
            <a:pPr lvl="1"/>
            <a:r>
              <a:rPr lang="en-US" dirty="0" smtClean="0"/>
              <a:t>Cells of the </a:t>
            </a:r>
            <a:r>
              <a:rPr lang="en-US" dirty="0" err="1" smtClean="0"/>
              <a:t>epiphyseal</a:t>
            </a:r>
            <a:r>
              <a:rPr lang="en-US" dirty="0" smtClean="0"/>
              <a:t> plate proximal to the resting cartilage form three functionally different zones: </a:t>
            </a:r>
            <a:r>
              <a:rPr lang="en-US" b="1" dirty="0" smtClean="0">
                <a:solidFill>
                  <a:schemeClr val="accent2"/>
                </a:solidFill>
              </a:rPr>
              <a:t>growth, transformation, and </a:t>
            </a:r>
            <a:r>
              <a:rPr lang="en-US" b="1" dirty="0" err="1" smtClean="0">
                <a:solidFill>
                  <a:schemeClr val="accent2"/>
                </a:solidFill>
              </a:rPr>
              <a:t>osteogenic</a:t>
            </a:r>
            <a:r>
              <a:rPr lang="en-US" b="1" dirty="0" smtClean="0">
                <a:solidFill>
                  <a:schemeClr val="accent2"/>
                </a:solidFill>
              </a:rPr>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763000" cy="1447800"/>
          </a:xfrm>
        </p:spPr>
        <p:txBody>
          <a:bodyPr/>
          <a:lstStyle/>
          <a:p>
            <a:r>
              <a:rPr lang="en-US" sz="3200" b="1" dirty="0" smtClean="0"/>
              <a:t>Functional Zones in Long Bone Growth</a:t>
            </a:r>
            <a:endParaRPr lang="en-US" sz="3200" b="1" dirty="0"/>
          </a:p>
        </p:txBody>
      </p:sp>
      <p:sp>
        <p:nvSpPr>
          <p:cNvPr id="3" name="Content Placeholder 2"/>
          <p:cNvSpPr>
            <a:spLocks noGrp="1"/>
          </p:cNvSpPr>
          <p:nvPr>
            <p:ph idx="1"/>
          </p:nvPr>
        </p:nvSpPr>
        <p:spPr>
          <a:xfrm>
            <a:off x="457200" y="990600"/>
            <a:ext cx="8686800" cy="5867400"/>
          </a:xfrm>
        </p:spPr>
        <p:txBody>
          <a:bodyPr/>
          <a:lstStyle/>
          <a:p>
            <a:r>
              <a:rPr lang="en-US" b="1" i="1" dirty="0" smtClean="0">
                <a:solidFill>
                  <a:schemeClr val="accent2"/>
                </a:solidFill>
              </a:rPr>
              <a:t>Growth zone</a:t>
            </a:r>
            <a:r>
              <a:rPr lang="en-US" dirty="0" smtClean="0"/>
              <a:t> </a:t>
            </a:r>
          </a:p>
          <a:p>
            <a:pPr>
              <a:buNone/>
            </a:pPr>
            <a:r>
              <a:rPr lang="en-US" dirty="0" smtClean="0"/>
              <a:t>      - cells at the “top” of the stack facing epiphyses</a:t>
            </a:r>
          </a:p>
          <a:p>
            <a:pPr>
              <a:buNone/>
            </a:pPr>
            <a:r>
              <a:rPr lang="en-US" dirty="0" smtClean="0"/>
              <a:t>     - cartilage cells undergo mitosis, pushing the</a:t>
            </a:r>
          </a:p>
          <a:p>
            <a:pPr>
              <a:buNone/>
            </a:pPr>
            <a:r>
              <a:rPr lang="en-US" dirty="0" smtClean="0"/>
              <a:t>       epiphysis away from the </a:t>
            </a:r>
            <a:r>
              <a:rPr lang="en-US" dirty="0" err="1" smtClean="0"/>
              <a:t>diaphysis</a:t>
            </a:r>
            <a:endParaRPr lang="en-US" dirty="0" smtClean="0"/>
          </a:p>
          <a:p>
            <a:r>
              <a:rPr lang="en-US" b="1" i="1" dirty="0" smtClean="0">
                <a:solidFill>
                  <a:schemeClr val="accent2"/>
                </a:solidFill>
              </a:rPr>
              <a:t>Transformation zone </a:t>
            </a:r>
            <a:endParaRPr lang="en-US" dirty="0" smtClean="0"/>
          </a:p>
          <a:p>
            <a:pPr>
              <a:buNone/>
            </a:pPr>
            <a:r>
              <a:rPr lang="en-US" dirty="0" smtClean="0"/>
              <a:t>      - older cells enlarge, the matrix becomes</a:t>
            </a:r>
          </a:p>
          <a:p>
            <a:pPr>
              <a:buNone/>
            </a:pPr>
            <a:r>
              <a:rPr lang="en-US" dirty="0" smtClean="0"/>
              <a:t>        calcified, cartilage cells die, and the matrix </a:t>
            </a:r>
          </a:p>
          <a:p>
            <a:pPr>
              <a:buNone/>
            </a:pPr>
            <a:r>
              <a:rPr lang="en-US" dirty="0" smtClean="0"/>
              <a:t>        begins to deteriorate</a:t>
            </a:r>
          </a:p>
          <a:p>
            <a:r>
              <a:rPr lang="en-US" b="1" i="1" dirty="0" err="1" smtClean="0">
                <a:solidFill>
                  <a:schemeClr val="accent2"/>
                </a:solidFill>
              </a:rPr>
              <a:t>Osteogenic</a:t>
            </a:r>
            <a:r>
              <a:rPr lang="en-US" b="1" i="1" dirty="0" smtClean="0">
                <a:solidFill>
                  <a:schemeClr val="accent2"/>
                </a:solidFill>
              </a:rPr>
              <a:t> zone </a:t>
            </a:r>
            <a:r>
              <a:rPr lang="en-US" dirty="0" smtClean="0"/>
              <a:t>– new bone formation occurs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linds(horizontal)">
                                      <p:cBhvr>
                                        <p:cTn id="35" dur="500"/>
                                        <p:tgtEl>
                                          <p:spTgt spid="3">
                                            <p:txEl>
                                              <p:pRg st="6" end="6"/>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linds(horizontal)">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blinds(horizontal)">
                                      <p:cBhvr>
                                        <p:cTn id="4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6-09GrowthLBone_LE.jpg"/>
          <p:cNvPicPr/>
          <p:nvPr/>
        </p:nvPicPr>
        <p:blipFill>
          <a:blip r:embed="rId2" cstate="print"/>
          <a:srcRect/>
          <a:stretch>
            <a:fillRect/>
          </a:stretch>
        </p:blipFill>
        <p:spPr bwMode="auto">
          <a:xfrm>
            <a:off x="2209800" y="0"/>
            <a:ext cx="5250020" cy="6833200"/>
          </a:xfrm>
          <a:prstGeom prst="rect">
            <a:avLst/>
          </a:prstGeom>
          <a:noFill/>
          <a:ln w="9525">
            <a:noFill/>
            <a:miter lim="800000"/>
            <a:headEnd/>
            <a:tailEnd/>
          </a:ln>
        </p:spPr>
      </p:pic>
      <p:sp>
        <p:nvSpPr>
          <p:cNvPr id="3" name="TextBox 2"/>
          <p:cNvSpPr txBox="1"/>
          <p:nvPr/>
        </p:nvSpPr>
        <p:spPr>
          <a:xfrm>
            <a:off x="5791200" y="533400"/>
            <a:ext cx="1348639" cy="338554"/>
          </a:xfrm>
          <a:prstGeom prst="rect">
            <a:avLst/>
          </a:prstGeom>
          <a:noFill/>
        </p:spPr>
        <p:txBody>
          <a:bodyPr wrap="none" rtlCol="0">
            <a:spAutoFit/>
          </a:bodyPr>
          <a:lstStyle/>
          <a:p>
            <a:r>
              <a:rPr lang="en-US" sz="1600" b="1" dirty="0" smtClean="0">
                <a:solidFill>
                  <a:schemeClr val="bg1"/>
                </a:solidFill>
              </a:rPr>
              <a:t>Resting Zone</a:t>
            </a:r>
            <a:endParaRPr lang="en-US" sz="1600" b="1" dirty="0">
              <a:solidFill>
                <a:schemeClr val="bg1"/>
              </a:solidFill>
            </a:endParaRPr>
          </a:p>
        </p:txBody>
      </p:sp>
      <p:sp>
        <p:nvSpPr>
          <p:cNvPr id="4" name="TextBox 3"/>
          <p:cNvSpPr txBox="1"/>
          <p:nvPr/>
        </p:nvSpPr>
        <p:spPr>
          <a:xfrm>
            <a:off x="5715000" y="1524000"/>
            <a:ext cx="1653017" cy="646331"/>
          </a:xfrm>
          <a:prstGeom prst="rect">
            <a:avLst/>
          </a:prstGeom>
          <a:noFill/>
        </p:spPr>
        <p:txBody>
          <a:bodyPr wrap="none" rtlCol="0">
            <a:spAutoFit/>
          </a:bodyPr>
          <a:lstStyle/>
          <a:p>
            <a:r>
              <a:rPr lang="en-US" b="1" dirty="0" smtClean="0">
                <a:solidFill>
                  <a:schemeClr val="bg1"/>
                </a:solidFill>
              </a:rPr>
              <a:t>Growth Zone</a:t>
            </a:r>
          </a:p>
          <a:p>
            <a:r>
              <a:rPr lang="en-US" b="1" dirty="0" smtClean="0">
                <a:solidFill>
                  <a:schemeClr val="bg1"/>
                </a:solidFill>
              </a:rPr>
              <a:t>“Proliferation”</a:t>
            </a:r>
            <a:endParaRPr lang="en-US" b="1" dirty="0">
              <a:solidFill>
                <a:schemeClr val="bg1"/>
              </a:solidFill>
            </a:endParaRPr>
          </a:p>
        </p:txBody>
      </p:sp>
      <p:sp>
        <p:nvSpPr>
          <p:cNvPr id="5" name="TextBox 4"/>
          <p:cNvSpPr txBox="1"/>
          <p:nvPr/>
        </p:nvSpPr>
        <p:spPr>
          <a:xfrm>
            <a:off x="5715000" y="3352800"/>
            <a:ext cx="1905000" cy="830997"/>
          </a:xfrm>
          <a:prstGeom prst="rect">
            <a:avLst/>
          </a:prstGeom>
          <a:noFill/>
        </p:spPr>
        <p:txBody>
          <a:bodyPr wrap="square" rtlCol="0">
            <a:spAutoFit/>
          </a:bodyPr>
          <a:lstStyle/>
          <a:p>
            <a:r>
              <a:rPr lang="en-US" sz="1600" b="1" dirty="0" smtClean="0">
                <a:solidFill>
                  <a:schemeClr val="bg1"/>
                </a:solidFill>
              </a:rPr>
              <a:t>Hypertrophic Zone</a:t>
            </a:r>
          </a:p>
          <a:p>
            <a:r>
              <a:rPr lang="en-US" sz="1600" b="1" dirty="0" smtClean="0">
                <a:solidFill>
                  <a:schemeClr val="bg1"/>
                </a:solidFill>
              </a:rPr>
              <a:t>   </a:t>
            </a:r>
          </a:p>
          <a:p>
            <a:endParaRPr lang="en-US" sz="1600" b="1" dirty="0">
              <a:solidFill>
                <a:schemeClr val="bg1"/>
              </a:solidFill>
            </a:endParaRPr>
          </a:p>
        </p:txBody>
      </p:sp>
      <p:sp>
        <p:nvSpPr>
          <p:cNvPr id="6" name="TextBox 5"/>
          <p:cNvSpPr txBox="1"/>
          <p:nvPr/>
        </p:nvSpPr>
        <p:spPr>
          <a:xfrm>
            <a:off x="5791200" y="4038600"/>
            <a:ext cx="1766253" cy="338554"/>
          </a:xfrm>
          <a:prstGeom prst="rect">
            <a:avLst/>
          </a:prstGeom>
          <a:noFill/>
        </p:spPr>
        <p:txBody>
          <a:bodyPr wrap="none" rtlCol="0">
            <a:spAutoFit/>
          </a:bodyPr>
          <a:lstStyle/>
          <a:p>
            <a:r>
              <a:rPr lang="en-US" sz="1600" b="1" dirty="0" smtClean="0">
                <a:solidFill>
                  <a:schemeClr val="bg1"/>
                </a:solidFill>
              </a:rPr>
              <a:t>Calcification Zone</a:t>
            </a:r>
          </a:p>
        </p:txBody>
      </p:sp>
      <p:sp>
        <p:nvSpPr>
          <p:cNvPr id="7" name="TextBox 6"/>
          <p:cNvSpPr txBox="1"/>
          <p:nvPr/>
        </p:nvSpPr>
        <p:spPr>
          <a:xfrm>
            <a:off x="5791200" y="5257800"/>
            <a:ext cx="1722972" cy="584775"/>
          </a:xfrm>
          <a:prstGeom prst="rect">
            <a:avLst/>
          </a:prstGeom>
          <a:noFill/>
        </p:spPr>
        <p:txBody>
          <a:bodyPr wrap="none" rtlCol="0">
            <a:spAutoFit/>
          </a:bodyPr>
          <a:lstStyle/>
          <a:p>
            <a:r>
              <a:rPr lang="en-US" sz="1600" b="1" dirty="0" smtClean="0">
                <a:solidFill>
                  <a:schemeClr val="bg1"/>
                </a:solidFill>
              </a:rPr>
              <a:t>Ossification Zone</a:t>
            </a:r>
          </a:p>
          <a:p>
            <a:r>
              <a:rPr lang="en-US" sz="1600" b="1" dirty="0" smtClean="0">
                <a:solidFill>
                  <a:schemeClr val="bg1"/>
                </a:solidFill>
              </a:rPr>
              <a:t>     “</a:t>
            </a:r>
            <a:r>
              <a:rPr lang="en-US" sz="1600" b="1" dirty="0" err="1" smtClean="0">
                <a:solidFill>
                  <a:schemeClr val="bg1"/>
                </a:solidFill>
              </a:rPr>
              <a:t>osteogenic</a:t>
            </a:r>
            <a:r>
              <a:rPr lang="en-US" sz="1600" b="1" dirty="0" smtClean="0">
                <a:solidFill>
                  <a:schemeClr val="bg1"/>
                </a:solidFill>
              </a:rPr>
              <a:t>”</a:t>
            </a:r>
            <a:endParaRPr lang="en-US" sz="1600" b="1" dirty="0">
              <a:solidFill>
                <a:schemeClr val="bg1"/>
              </a:solidFill>
            </a:endParaRPr>
          </a:p>
        </p:txBody>
      </p:sp>
      <p:sp>
        <p:nvSpPr>
          <p:cNvPr id="8" name="TextBox 7"/>
          <p:cNvSpPr txBox="1"/>
          <p:nvPr/>
        </p:nvSpPr>
        <p:spPr>
          <a:xfrm>
            <a:off x="2514600" y="3962400"/>
            <a:ext cx="982961" cy="584775"/>
          </a:xfrm>
          <a:prstGeom prst="rect">
            <a:avLst/>
          </a:prstGeom>
          <a:noFill/>
        </p:spPr>
        <p:txBody>
          <a:bodyPr wrap="none" rtlCol="0">
            <a:spAutoFit/>
          </a:bodyPr>
          <a:lstStyle/>
          <a:p>
            <a:r>
              <a:rPr lang="en-US" sz="1600" b="1" dirty="0" smtClean="0">
                <a:solidFill>
                  <a:schemeClr val="bg1"/>
                </a:solidFill>
              </a:rPr>
              <a:t>Calcified </a:t>
            </a:r>
          </a:p>
          <a:p>
            <a:r>
              <a:rPr lang="en-US" sz="1600" b="1" dirty="0" smtClean="0">
                <a:solidFill>
                  <a:schemeClr val="bg1"/>
                </a:solidFill>
              </a:rPr>
              <a:t>cartilage</a:t>
            </a:r>
            <a:endParaRPr lang="en-US" sz="1600" b="1" dirty="0">
              <a:solidFill>
                <a:schemeClr val="bg1"/>
              </a:solidFill>
            </a:endParaRPr>
          </a:p>
        </p:txBody>
      </p:sp>
      <p:sp>
        <p:nvSpPr>
          <p:cNvPr id="9" name="TextBox 8"/>
          <p:cNvSpPr txBox="1"/>
          <p:nvPr/>
        </p:nvSpPr>
        <p:spPr>
          <a:xfrm>
            <a:off x="2286000" y="4648200"/>
            <a:ext cx="1305165" cy="830997"/>
          </a:xfrm>
          <a:prstGeom prst="rect">
            <a:avLst/>
          </a:prstGeom>
          <a:noFill/>
        </p:spPr>
        <p:txBody>
          <a:bodyPr wrap="none" rtlCol="0">
            <a:spAutoFit/>
          </a:bodyPr>
          <a:lstStyle/>
          <a:p>
            <a:r>
              <a:rPr lang="en-US" sz="1600" b="1" dirty="0" err="1" smtClean="0">
                <a:solidFill>
                  <a:schemeClr val="bg1"/>
                </a:solidFill>
              </a:rPr>
              <a:t>Osteoblast</a:t>
            </a:r>
            <a:endParaRPr lang="en-US" sz="1600" b="1" dirty="0" smtClean="0">
              <a:solidFill>
                <a:schemeClr val="bg1"/>
              </a:solidFill>
            </a:endParaRPr>
          </a:p>
          <a:p>
            <a:r>
              <a:rPr lang="en-US" sz="1600" b="1" dirty="0" smtClean="0">
                <a:solidFill>
                  <a:schemeClr val="bg1"/>
                </a:solidFill>
              </a:rPr>
              <a:t> depositing</a:t>
            </a:r>
          </a:p>
          <a:p>
            <a:r>
              <a:rPr lang="en-US" sz="1600" b="1" dirty="0" smtClean="0">
                <a:solidFill>
                  <a:schemeClr val="bg1"/>
                </a:solidFill>
              </a:rPr>
              <a:t> bone matrix</a:t>
            </a:r>
          </a:p>
        </p:txBody>
      </p:sp>
      <p:sp>
        <p:nvSpPr>
          <p:cNvPr id="10" name="TextBox 9"/>
          <p:cNvSpPr txBox="1"/>
          <p:nvPr/>
        </p:nvSpPr>
        <p:spPr>
          <a:xfrm>
            <a:off x="2286000" y="5562600"/>
            <a:ext cx="968535" cy="584775"/>
          </a:xfrm>
          <a:prstGeom prst="rect">
            <a:avLst/>
          </a:prstGeom>
          <a:noFill/>
        </p:spPr>
        <p:txBody>
          <a:bodyPr wrap="none" rtlCol="0">
            <a:spAutoFit/>
          </a:bodyPr>
          <a:lstStyle/>
          <a:p>
            <a:r>
              <a:rPr lang="en-US" sz="1600" b="1" dirty="0" smtClean="0">
                <a:solidFill>
                  <a:schemeClr val="bg1"/>
                </a:solidFill>
              </a:rPr>
              <a:t>Osseous </a:t>
            </a:r>
          </a:p>
          <a:p>
            <a:r>
              <a:rPr lang="en-US" sz="1600" b="1" dirty="0" smtClean="0">
                <a:solidFill>
                  <a:schemeClr val="bg1"/>
                </a:solidFill>
              </a:rPr>
              <a:t>  tissue</a:t>
            </a:r>
            <a:endParaRPr lang="en-US" sz="1600" b="1" dirty="0">
              <a:solidFill>
                <a:schemeClr val="bg1"/>
              </a:solidFill>
            </a:endParaRPr>
          </a:p>
        </p:txBody>
      </p:sp>
      <p:sp>
        <p:nvSpPr>
          <p:cNvPr id="11" name="Right Brace 10"/>
          <p:cNvSpPr/>
          <p:nvPr/>
        </p:nvSpPr>
        <p:spPr>
          <a:xfrm>
            <a:off x="6553200" y="2895600"/>
            <a:ext cx="1905000" cy="1905000"/>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
        <p:nvSpPr>
          <p:cNvPr id="12" name="TextBox 11"/>
          <p:cNvSpPr txBox="1"/>
          <p:nvPr/>
        </p:nvSpPr>
        <p:spPr>
          <a:xfrm>
            <a:off x="8382000" y="1676400"/>
            <a:ext cx="373820" cy="4247317"/>
          </a:xfrm>
          <a:prstGeom prst="rect">
            <a:avLst/>
          </a:prstGeom>
          <a:noFill/>
        </p:spPr>
        <p:txBody>
          <a:bodyPr wrap="none" rtlCol="0">
            <a:spAutoFit/>
          </a:bodyPr>
          <a:lstStyle/>
          <a:p>
            <a:r>
              <a:rPr lang="en-US" b="1" dirty="0" smtClean="0"/>
              <a:t>T</a:t>
            </a:r>
          </a:p>
          <a:p>
            <a:r>
              <a:rPr lang="en-US" b="1" dirty="0" smtClean="0"/>
              <a:t>R</a:t>
            </a:r>
          </a:p>
          <a:p>
            <a:r>
              <a:rPr lang="en-US" b="1" dirty="0" smtClean="0"/>
              <a:t>A</a:t>
            </a:r>
          </a:p>
          <a:p>
            <a:r>
              <a:rPr lang="en-US" b="1" dirty="0" smtClean="0"/>
              <a:t>N</a:t>
            </a:r>
          </a:p>
          <a:p>
            <a:r>
              <a:rPr lang="en-US" b="1" dirty="0" smtClean="0"/>
              <a:t>S</a:t>
            </a:r>
          </a:p>
          <a:p>
            <a:r>
              <a:rPr lang="en-US" b="1" dirty="0" smtClean="0"/>
              <a:t>F</a:t>
            </a:r>
          </a:p>
          <a:p>
            <a:r>
              <a:rPr lang="en-US" b="1" dirty="0" smtClean="0"/>
              <a:t>O</a:t>
            </a:r>
          </a:p>
          <a:p>
            <a:r>
              <a:rPr lang="en-US" b="1" dirty="0" smtClean="0"/>
              <a:t>R</a:t>
            </a:r>
          </a:p>
          <a:p>
            <a:r>
              <a:rPr lang="en-US" b="1" dirty="0" smtClean="0"/>
              <a:t>M</a:t>
            </a:r>
          </a:p>
          <a:p>
            <a:r>
              <a:rPr lang="en-US" b="1" dirty="0" smtClean="0"/>
              <a:t>A</a:t>
            </a:r>
          </a:p>
          <a:p>
            <a:r>
              <a:rPr lang="en-US" b="1" dirty="0" smtClean="0"/>
              <a:t>T</a:t>
            </a:r>
          </a:p>
          <a:p>
            <a:r>
              <a:rPr lang="en-US" b="1" dirty="0" smtClean="0"/>
              <a:t>I</a:t>
            </a:r>
          </a:p>
          <a:p>
            <a:r>
              <a:rPr lang="en-US" b="1" dirty="0" smtClean="0"/>
              <a:t>O</a:t>
            </a:r>
          </a:p>
          <a:p>
            <a:r>
              <a:rPr lang="en-US" dirty="0" smtClean="0"/>
              <a:t>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2" descr="http://lh6.ggpht.com/_lRGislJejZ0/SR0OXhv-ZdI/AAAAAAAAB_4/ZFL6JJLXGog/image_thumb21.png?imgmax=800"/>
          <p:cNvPicPr>
            <a:picLocks noGrp="1" noChangeAspect="1" noChangeArrowheads="1"/>
          </p:cNvPicPr>
          <p:nvPr>
            <p:ph idx="1"/>
          </p:nvPr>
        </p:nvPicPr>
        <p:blipFill>
          <a:blip r:embed="rId2" cstate="print"/>
          <a:srcRect/>
          <a:stretch>
            <a:fillRect/>
          </a:stretch>
        </p:blipFill>
        <p:spPr bwMode="auto">
          <a:xfrm>
            <a:off x="914400" y="1295400"/>
            <a:ext cx="7389395" cy="510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6-01Skeleton_L.jpg"/>
          <p:cNvPicPr>
            <a:picLocks noGrp="1" noChangeAspect="1"/>
          </p:cNvPicPr>
          <p:nvPr>
            <p:ph idx="1"/>
          </p:nvPr>
        </p:nvPicPr>
        <p:blipFill>
          <a:blip r:embed="rId2" cstate="print"/>
          <a:stretch>
            <a:fillRect/>
          </a:stretch>
        </p:blipFill>
        <p:spPr>
          <a:xfrm>
            <a:off x="1066800" y="304800"/>
            <a:ext cx="7239000" cy="65532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Figure 7"/>
          <p:cNvPicPr>
            <a:picLocks noGrp="1" noChangeAspect="1" noChangeArrowheads="1"/>
          </p:cNvPicPr>
          <p:nvPr>
            <p:ph idx="1"/>
          </p:nvPr>
        </p:nvPicPr>
        <p:blipFill>
          <a:blip r:embed="rId2" cstate="print"/>
          <a:srcRect/>
          <a:stretch>
            <a:fillRect/>
          </a:stretch>
        </p:blipFill>
        <p:spPr bwMode="auto">
          <a:xfrm>
            <a:off x="1752600" y="1447800"/>
            <a:ext cx="5368549"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426464"/>
          </a:xfrm>
        </p:spPr>
        <p:txBody>
          <a:bodyPr/>
          <a:lstStyle/>
          <a:p>
            <a:r>
              <a:rPr lang="en-US" sz="2400" dirty="0" smtClean="0">
                <a:latin typeface="Bell MT" pitchFamily="18" charset="0"/>
              </a:rPr>
              <a:t>This X-ray reveals wide spaces of cartilage between each finger bone at each joint, where bone growth and ossification (bone formation) must still take place. The wrist bones (centre) are almost completely absent as they are made almost entirely of cartilage at this age. As the child gets older the bones will lengthen and ossify to be easily seen on X-rays and the joint spaces will close to form the adult pattern. At the lower left of the image are the radius and ulna bones of the forearm</a:t>
            </a:r>
            <a:r>
              <a:rPr lang="en-US" sz="2400" dirty="0" smtClean="0">
                <a:latin typeface="Agency FB" pitchFamily="34" charset="0"/>
              </a:rPr>
              <a:t>.</a:t>
            </a:r>
            <a:endParaRPr lang="en-US" sz="2400" dirty="0">
              <a:latin typeface="Agency FB" pitchFamily="34" charset="0"/>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3581401" y="2819400"/>
            <a:ext cx="3000104"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45719"/>
          </a:xfrm>
        </p:spPr>
        <p:txBody>
          <a:bodyPr/>
          <a:lstStyle/>
          <a:p>
            <a:endParaRPr lang="en-US" dirty="0"/>
          </a:p>
        </p:txBody>
      </p:sp>
      <p:sp>
        <p:nvSpPr>
          <p:cNvPr id="3" name="Content Placeholder 2"/>
          <p:cNvSpPr>
            <a:spLocks noGrp="1"/>
          </p:cNvSpPr>
          <p:nvPr>
            <p:ph idx="1"/>
          </p:nvPr>
        </p:nvSpPr>
        <p:spPr>
          <a:xfrm>
            <a:off x="381000" y="762000"/>
            <a:ext cx="8763000" cy="5593560"/>
          </a:xfrm>
        </p:spPr>
        <p:txBody>
          <a:bodyPr/>
          <a:lstStyle/>
          <a:p>
            <a:r>
              <a:rPr lang="en-US" b="1" dirty="0" smtClean="0">
                <a:solidFill>
                  <a:schemeClr val="accent2"/>
                </a:solidFill>
              </a:rPr>
              <a:t>Growth in Width</a:t>
            </a:r>
          </a:p>
          <a:p>
            <a:pPr>
              <a:buNone/>
            </a:pPr>
            <a:r>
              <a:rPr lang="en-US" b="1" dirty="0" smtClean="0"/>
              <a:t>     - appositional growth</a:t>
            </a:r>
          </a:p>
          <a:p>
            <a:pPr>
              <a:buNone/>
            </a:pPr>
            <a:r>
              <a:rPr lang="en-US" b="1" dirty="0" smtClean="0"/>
              <a:t>     - </a:t>
            </a:r>
            <a:r>
              <a:rPr lang="en-US" b="1" dirty="0" err="1" smtClean="0"/>
              <a:t>osteoblasts</a:t>
            </a:r>
            <a:r>
              <a:rPr lang="en-US" b="1" dirty="0" smtClean="0"/>
              <a:t> beneath </a:t>
            </a:r>
            <a:r>
              <a:rPr lang="en-US" b="1" dirty="0" err="1" smtClean="0"/>
              <a:t>periosteum</a:t>
            </a:r>
            <a:r>
              <a:rPr lang="en-US" b="1" dirty="0" smtClean="0"/>
              <a:t> secrete  </a:t>
            </a:r>
          </a:p>
          <a:p>
            <a:pPr>
              <a:buNone/>
            </a:pPr>
            <a:r>
              <a:rPr lang="en-US" b="1" dirty="0" smtClean="0"/>
              <a:t>        matrix on the external surface</a:t>
            </a:r>
          </a:p>
          <a:p>
            <a:pPr>
              <a:buNone/>
            </a:pPr>
            <a:r>
              <a:rPr lang="en-US" b="1" dirty="0" smtClean="0"/>
              <a:t>     - </a:t>
            </a:r>
            <a:r>
              <a:rPr lang="en-US" b="1" dirty="0" err="1" smtClean="0"/>
              <a:t>osteocytes</a:t>
            </a:r>
            <a:r>
              <a:rPr lang="en-US" b="1" dirty="0" smtClean="0"/>
              <a:t> on inner surface remove bone</a:t>
            </a:r>
          </a:p>
          <a:p>
            <a:pPr algn="ctr">
              <a:buNone/>
            </a:pPr>
            <a:r>
              <a:rPr lang="en-US" b="1" dirty="0" smtClean="0"/>
              <a:t> (this process produces a thicker bone but prevents it from being too heavy)</a:t>
            </a:r>
          </a:p>
          <a:p>
            <a:pPr>
              <a:buNone/>
            </a:pPr>
            <a:endParaRPr lang="en-US"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linds(horizontal)">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blinds(horizontal)">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426464"/>
          </a:xfrm>
        </p:spPr>
        <p:txBody>
          <a:bodyPr/>
          <a:lstStyle/>
          <a:p>
            <a:r>
              <a:rPr lang="en-US" sz="3600" b="1" dirty="0" smtClean="0"/>
              <a:t>Long Bone Growth and Remodeling</a:t>
            </a:r>
            <a:endParaRPr lang="en-US" sz="3600" b="1" dirty="0"/>
          </a:p>
        </p:txBody>
      </p:sp>
      <p:sp>
        <p:nvSpPr>
          <p:cNvPr id="3" name="Content Placeholder 2"/>
          <p:cNvSpPr>
            <a:spLocks noGrp="1"/>
          </p:cNvSpPr>
          <p:nvPr>
            <p:ph idx="1"/>
          </p:nvPr>
        </p:nvSpPr>
        <p:spPr>
          <a:xfrm>
            <a:off x="533400" y="762000"/>
            <a:ext cx="8153400" cy="5593560"/>
          </a:xfrm>
        </p:spPr>
        <p:txBody>
          <a:bodyPr/>
          <a:lstStyle/>
          <a:p>
            <a:r>
              <a:rPr lang="en-US" dirty="0" smtClean="0"/>
              <a:t>Growth in length – cartilage continually grows and is replaced by bone as shown </a:t>
            </a:r>
          </a:p>
          <a:p>
            <a:pPr>
              <a:buNone/>
            </a:pPr>
            <a:endParaRPr lang="en-US" dirty="0" smtClean="0"/>
          </a:p>
          <a:p>
            <a:r>
              <a:rPr lang="en-US" dirty="0" smtClean="0"/>
              <a:t>Remodeling – bone is </a:t>
            </a:r>
            <a:r>
              <a:rPr lang="en-US" dirty="0" err="1" smtClean="0"/>
              <a:t>resorbed</a:t>
            </a:r>
            <a:r>
              <a:rPr lang="en-US" dirty="0" smtClean="0"/>
              <a:t> and added by appositional growth as shown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426464"/>
          </a:xfrm>
        </p:spPr>
        <p:txBody>
          <a:bodyPr/>
          <a:lstStyle/>
          <a:p>
            <a:r>
              <a:rPr lang="en-US" sz="3600" b="1" dirty="0" smtClean="0"/>
              <a:t>Long Bone Growth </a:t>
            </a:r>
            <a:r>
              <a:rPr lang="en-US" sz="3600" b="1" dirty="0" err="1" smtClean="0"/>
              <a:t>vs</a:t>
            </a:r>
            <a:r>
              <a:rPr lang="en-US" sz="3600" b="1" dirty="0" smtClean="0"/>
              <a:t> Remodeling</a:t>
            </a:r>
            <a:endParaRPr lang="en-US" sz="3600" b="1" dirty="0"/>
          </a:p>
        </p:txBody>
      </p:sp>
      <p:pic>
        <p:nvPicPr>
          <p:cNvPr id="6" name="Content Placeholder 5" descr="06-10YouthLBone_LE.jpg"/>
          <p:cNvPicPr>
            <a:picLocks noGrp="1"/>
          </p:cNvPicPr>
          <p:nvPr>
            <p:ph idx="1"/>
          </p:nvPr>
        </p:nvPicPr>
        <p:blipFill>
          <a:blip r:embed="rId2" cstate="print"/>
          <a:srcRect/>
          <a:stretch>
            <a:fillRect/>
          </a:stretch>
        </p:blipFill>
        <p:spPr bwMode="auto">
          <a:xfrm>
            <a:off x="685800" y="1219200"/>
            <a:ext cx="8077200" cy="5486400"/>
          </a:xfrm>
          <a:prstGeom prst="rect">
            <a:avLst/>
          </a:prstGeom>
          <a:noFill/>
          <a:ln w="9525">
            <a:noFill/>
            <a:miter lim="800000"/>
            <a:headEnd/>
            <a:tailEnd/>
          </a:ln>
        </p:spPr>
      </p:pic>
      <p:sp>
        <p:nvSpPr>
          <p:cNvPr id="7" name="TextBox 6"/>
          <p:cNvSpPr txBox="1"/>
          <p:nvPr/>
        </p:nvSpPr>
        <p:spPr>
          <a:xfrm>
            <a:off x="1219200" y="2667000"/>
            <a:ext cx="1627369" cy="338554"/>
          </a:xfrm>
          <a:prstGeom prst="rect">
            <a:avLst/>
          </a:prstGeom>
          <a:noFill/>
        </p:spPr>
        <p:txBody>
          <a:bodyPr wrap="none" rtlCol="0">
            <a:spAutoFit/>
          </a:bodyPr>
          <a:lstStyle/>
          <a:p>
            <a:r>
              <a:rPr lang="en-US" sz="1600" b="1" dirty="0" smtClean="0">
                <a:solidFill>
                  <a:schemeClr val="bg1"/>
                </a:solidFill>
              </a:rPr>
              <a:t>Cartilage Grows</a:t>
            </a:r>
            <a:endParaRPr lang="en-US" sz="1600" b="1" dirty="0">
              <a:solidFill>
                <a:schemeClr val="bg1"/>
              </a:solidFill>
            </a:endParaRPr>
          </a:p>
        </p:txBody>
      </p:sp>
      <p:sp>
        <p:nvSpPr>
          <p:cNvPr id="8" name="TextBox 7"/>
          <p:cNvSpPr txBox="1"/>
          <p:nvPr/>
        </p:nvSpPr>
        <p:spPr>
          <a:xfrm>
            <a:off x="1295400" y="3276600"/>
            <a:ext cx="1879810" cy="584775"/>
          </a:xfrm>
          <a:prstGeom prst="rect">
            <a:avLst/>
          </a:prstGeom>
          <a:noFill/>
        </p:spPr>
        <p:txBody>
          <a:bodyPr wrap="none" rtlCol="0">
            <a:spAutoFit/>
          </a:bodyPr>
          <a:lstStyle/>
          <a:p>
            <a:r>
              <a:rPr lang="en-US" sz="1600" b="1" dirty="0" smtClean="0">
                <a:solidFill>
                  <a:schemeClr val="bg1"/>
                </a:solidFill>
              </a:rPr>
              <a:t>Cartilage Replaced </a:t>
            </a:r>
          </a:p>
          <a:p>
            <a:r>
              <a:rPr lang="en-US" sz="1600" b="1" dirty="0" smtClean="0">
                <a:solidFill>
                  <a:schemeClr val="bg1"/>
                </a:solidFill>
              </a:rPr>
              <a:t>          by Bone</a:t>
            </a:r>
            <a:endParaRPr lang="en-US" sz="1600" b="1" dirty="0">
              <a:solidFill>
                <a:schemeClr val="bg1"/>
              </a:solidFill>
            </a:endParaRPr>
          </a:p>
        </p:txBody>
      </p:sp>
      <p:sp>
        <p:nvSpPr>
          <p:cNvPr id="9" name="TextBox 8"/>
          <p:cNvSpPr txBox="1"/>
          <p:nvPr/>
        </p:nvSpPr>
        <p:spPr>
          <a:xfrm>
            <a:off x="1447800" y="4114800"/>
            <a:ext cx="1585690" cy="338554"/>
          </a:xfrm>
          <a:prstGeom prst="rect">
            <a:avLst/>
          </a:prstGeom>
          <a:noFill/>
        </p:spPr>
        <p:txBody>
          <a:bodyPr wrap="none" rtlCol="0">
            <a:spAutoFit/>
          </a:bodyPr>
          <a:lstStyle/>
          <a:p>
            <a:r>
              <a:rPr lang="en-US" sz="1600" b="1" dirty="0" smtClean="0">
                <a:solidFill>
                  <a:schemeClr val="bg1"/>
                </a:solidFill>
              </a:rPr>
              <a:t>Cartilage Grows</a:t>
            </a:r>
            <a:endParaRPr lang="en-US" sz="1600" b="1" dirty="0">
              <a:solidFill>
                <a:schemeClr val="bg1"/>
              </a:solidFill>
            </a:endParaRPr>
          </a:p>
        </p:txBody>
      </p:sp>
      <p:sp>
        <p:nvSpPr>
          <p:cNvPr id="10" name="TextBox 9"/>
          <p:cNvSpPr txBox="1"/>
          <p:nvPr/>
        </p:nvSpPr>
        <p:spPr>
          <a:xfrm>
            <a:off x="1295400" y="4724400"/>
            <a:ext cx="1879810" cy="584775"/>
          </a:xfrm>
          <a:prstGeom prst="rect">
            <a:avLst/>
          </a:prstGeom>
          <a:noFill/>
        </p:spPr>
        <p:txBody>
          <a:bodyPr wrap="none" rtlCol="0">
            <a:spAutoFit/>
          </a:bodyPr>
          <a:lstStyle/>
          <a:p>
            <a:r>
              <a:rPr lang="en-US" sz="1600" b="1" dirty="0" smtClean="0">
                <a:solidFill>
                  <a:schemeClr val="bg1"/>
                </a:solidFill>
              </a:rPr>
              <a:t>Cartilage Replaced </a:t>
            </a:r>
          </a:p>
          <a:p>
            <a:r>
              <a:rPr lang="en-US" sz="1600" b="1" dirty="0" smtClean="0">
                <a:solidFill>
                  <a:schemeClr val="bg1"/>
                </a:solidFill>
              </a:rPr>
              <a:t>       by Bone</a:t>
            </a:r>
            <a:endParaRPr lang="en-US" sz="1600" b="1" dirty="0">
              <a:solidFill>
                <a:schemeClr val="bg1"/>
              </a:solidFill>
            </a:endParaRPr>
          </a:p>
        </p:txBody>
      </p:sp>
      <p:sp>
        <p:nvSpPr>
          <p:cNvPr id="11" name="TextBox 10"/>
          <p:cNvSpPr txBox="1"/>
          <p:nvPr/>
        </p:nvSpPr>
        <p:spPr>
          <a:xfrm>
            <a:off x="1371600" y="1524000"/>
            <a:ext cx="1600200" cy="584775"/>
          </a:xfrm>
          <a:prstGeom prst="rect">
            <a:avLst/>
          </a:prstGeom>
          <a:noFill/>
        </p:spPr>
        <p:txBody>
          <a:bodyPr wrap="square" rtlCol="0">
            <a:spAutoFit/>
          </a:bodyPr>
          <a:lstStyle/>
          <a:p>
            <a:r>
              <a:rPr lang="en-US" sz="3200" b="1" dirty="0" smtClean="0">
                <a:solidFill>
                  <a:schemeClr val="accent2"/>
                </a:solidFill>
              </a:rPr>
              <a:t>Growth</a:t>
            </a:r>
            <a:endParaRPr lang="en-US" sz="3200" b="1" dirty="0">
              <a:solidFill>
                <a:schemeClr val="accent2"/>
              </a:solidFill>
            </a:endParaRPr>
          </a:p>
        </p:txBody>
      </p:sp>
      <p:sp>
        <p:nvSpPr>
          <p:cNvPr id="12" name="TextBox 11"/>
          <p:cNvSpPr txBox="1"/>
          <p:nvPr/>
        </p:nvSpPr>
        <p:spPr>
          <a:xfrm>
            <a:off x="6477000" y="1447800"/>
            <a:ext cx="2054793" cy="523220"/>
          </a:xfrm>
          <a:prstGeom prst="rect">
            <a:avLst/>
          </a:prstGeom>
          <a:noFill/>
        </p:spPr>
        <p:txBody>
          <a:bodyPr wrap="none" rtlCol="0">
            <a:spAutoFit/>
          </a:bodyPr>
          <a:lstStyle/>
          <a:p>
            <a:r>
              <a:rPr lang="en-US" sz="2800" b="1" dirty="0" smtClean="0">
                <a:solidFill>
                  <a:schemeClr val="accent2"/>
                </a:solidFill>
              </a:rPr>
              <a:t>Remodeling</a:t>
            </a:r>
            <a:endParaRPr lang="en-US" sz="2800" b="1" dirty="0">
              <a:solidFill>
                <a:schemeClr val="accent2"/>
              </a:solidFill>
            </a:endParaRPr>
          </a:p>
        </p:txBody>
      </p:sp>
      <p:sp>
        <p:nvSpPr>
          <p:cNvPr id="13" name="TextBox 12"/>
          <p:cNvSpPr txBox="1"/>
          <p:nvPr/>
        </p:nvSpPr>
        <p:spPr>
          <a:xfrm>
            <a:off x="6858000" y="3276600"/>
            <a:ext cx="1565621" cy="338554"/>
          </a:xfrm>
          <a:prstGeom prst="rect">
            <a:avLst/>
          </a:prstGeom>
          <a:noFill/>
        </p:spPr>
        <p:txBody>
          <a:bodyPr wrap="none" rtlCol="0">
            <a:spAutoFit/>
          </a:bodyPr>
          <a:lstStyle/>
          <a:p>
            <a:r>
              <a:rPr lang="en-US" sz="1600" b="1" dirty="0" smtClean="0">
                <a:solidFill>
                  <a:schemeClr val="bg1"/>
                </a:solidFill>
              </a:rPr>
              <a:t>Bone </a:t>
            </a:r>
            <a:r>
              <a:rPr lang="en-US" sz="1600" b="1" dirty="0" err="1" smtClean="0">
                <a:solidFill>
                  <a:schemeClr val="bg1"/>
                </a:solidFill>
              </a:rPr>
              <a:t>Resorbed</a:t>
            </a:r>
            <a:r>
              <a:rPr lang="en-US" sz="1600" b="1" dirty="0" smtClean="0">
                <a:solidFill>
                  <a:schemeClr val="bg1"/>
                </a:solidFill>
              </a:rPr>
              <a:t> </a:t>
            </a:r>
            <a:endParaRPr lang="en-US" sz="1600" b="1" dirty="0">
              <a:solidFill>
                <a:schemeClr val="bg1"/>
              </a:solidFill>
            </a:endParaRPr>
          </a:p>
        </p:txBody>
      </p:sp>
      <p:sp>
        <p:nvSpPr>
          <p:cNvPr id="14" name="TextBox 13"/>
          <p:cNvSpPr txBox="1"/>
          <p:nvPr/>
        </p:nvSpPr>
        <p:spPr>
          <a:xfrm>
            <a:off x="6858000" y="3886200"/>
            <a:ext cx="1309974" cy="1077218"/>
          </a:xfrm>
          <a:prstGeom prst="rect">
            <a:avLst/>
          </a:prstGeom>
          <a:noFill/>
        </p:spPr>
        <p:txBody>
          <a:bodyPr wrap="none" rtlCol="0">
            <a:spAutoFit/>
          </a:bodyPr>
          <a:lstStyle/>
          <a:p>
            <a:r>
              <a:rPr lang="en-US" sz="1600" b="1" dirty="0" smtClean="0">
                <a:solidFill>
                  <a:schemeClr val="bg1"/>
                </a:solidFill>
              </a:rPr>
              <a:t>Bone Added </a:t>
            </a:r>
          </a:p>
          <a:p>
            <a:r>
              <a:rPr lang="en-US" sz="1600" b="1" dirty="0" smtClean="0">
                <a:solidFill>
                  <a:schemeClr val="bg1"/>
                </a:solidFill>
              </a:rPr>
              <a:t>          by </a:t>
            </a:r>
          </a:p>
          <a:p>
            <a:r>
              <a:rPr lang="en-US" sz="1600" b="1" dirty="0" smtClean="0">
                <a:solidFill>
                  <a:schemeClr val="bg1"/>
                </a:solidFill>
              </a:rPr>
              <a:t>Appositional</a:t>
            </a:r>
          </a:p>
          <a:p>
            <a:r>
              <a:rPr lang="en-US" sz="1600" b="1" dirty="0" smtClean="0">
                <a:solidFill>
                  <a:schemeClr val="bg1"/>
                </a:solidFill>
              </a:rPr>
              <a:t>      Growth</a:t>
            </a:r>
            <a:endParaRPr lang="en-US" sz="1600" b="1" dirty="0">
              <a:solidFill>
                <a:schemeClr val="bg1"/>
              </a:solidFill>
            </a:endParaRPr>
          </a:p>
        </p:txBody>
      </p:sp>
      <p:sp>
        <p:nvSpPr>
          <p:cNvPr id="15" name="TextBox 14"/>
          <p:cNvSpPr txBox="1"/>
          <p:nvPr/>
        </p:nvSpPr>
        <p:spPr>
          <a:xfrm>
            <a:off x="6858000" y="5257800"/>
            <a:ext cx="1523943" cy="338554"/>
          </a:xfrm>
          <a:prstGeom prst="rect">
            <a:avLst/>
          </a:prstGeom>
          <a:noFill/>
        </p:spPr>
        <p:txBody>
          <a:bodyPr wrap="none" rtlCol="0">
            <a:spAutoFit/>
          </a:bodyPr>
          <a:lstStyle/>
          <a:p>
            <a:r>
              <a:rPr lang="en-US" sz="1600" b="1" dirty="0" smtClean="0">
                <a:solidFill>
                  <a:schemeClr val="bg1"/>
                </a:solidFill>
              </a:rPr>
              <a:t>Bone </a:t>
            </a:r>
            <a:r>
              <a:rPr lang="en-US" sz="1600" b="1" dirty="0" err="1" smtClean="0">
                <a:solidFill>
                  <a:schemeClr val="bg1"/>
                </a:solidFill>
              </a:rPr>
              <a:t>Resorbed</a:t>
            </a:r>
            <a:endParaRPr lang="en-US" sz="1600" b="1" dirty="0">
              <a:solidFill>
                <a:schemeClr val="bg1"/>
              </a:solidFill>
            </a:endParaRPr>
          </a:p>
        </p:txBody>
      </p:sp>
      <p:sp>
        <p:nvSpPr>
          <p:cNvPr id="16" name="TextBox 15"/>
          <p:cNvSpPr txBox="1"/>
          <p:nvPr/>
        </p:nvSpPr>
        <p:spPr>
          <a:xfrm>
            <a:off x="4953000" y="1219200"/>
            <a:ext cx="1124603" cy="646331"/>
          </a:xfrm>
          <a:prstGeom prst="rect">
            <a:avLst/>
          </a:prstGeom>
          <a:noFill/>
        </p:spPr>
        <p:txBody>
          <a:bodyPr wrap="none" rtlCol="0">
            <a:spAutoFit/>
          </a:bodyPr>
          <a:lstStyle/>
          <a:p>
            <a:r>
              <a:rPr lang="en-US" b="1" dirty="0" err="1" smtClean="0">
                <a:solidFill>
                  <a:schemeClr val="bg1"/>
                </a:solidFill>
              </a:rPr>
              <a:t>Articular</a:t>
            </a:r>
            <a:endParaRPr lang="en-US" b="1" dirty="0" smtClean="0">
              <a:solidFill>
                <a:schemeClr val="bg1"/>
              </a:solidFill>
            </a:endParaRPr>
          </a:p>
          <a:p>
            <a:r>
              <a:rPr lang="en-US" b="1" dirty="0" smtClean="0">
                <a:solidFill>
                  <a:schemeClr val="bg1"/>
                </a:solidFill>
              </a:rPr>
              <a:t> Cartilage</a:t>
            </a:r>
            <a:endParaRPr lang="en-US" b="1" dirty="0">
              <a:solidFill>
                <a:schemeClr val="bg1"/>
              </a:solidFill>
            </a:endParaRPr>
          </a:p>
        </p:txBody>
      </p:sp>
      <p:sp>
        <p:nvSpPr>
          <p:cNvPr id="17" name="TextBox 16"/>
          <p:cNvSpPr txBox="1"/>
          <p:nvPr/>
        </p:nvSpPr>
        <p:spPr>
          <a:xfrm>
            <a:off x="4953000" y="3962400"/>
            <a:ext cx="1470274" cy="307777"/>
          </a:xfrm>
          <a:prstGeom prst="rect">
            <a:avLst/>
          </a:prstGeom>
          <a:noFill/>
        </p:spPr>
        <p:txBody>
          <a:bodyPr wrap="none" rtlCol="0">
            <a:spAutoFit/>
          </a:bodyPr>
          <a:lstStyle/>
          <a:p>
            <a:r>
              <a:rPr lang="en-US" sz="1400" b="1" dirty="0" err="1" smtClean="0">
                <a:solidFill>
                  <a:schemeClr val="bg1"/>
                </a:solidFill>
              </a:rPr>
              <a:t>Epiphsyeal</a:t>
            </a:r>
            <a:r>
              <a:rPr lang="en-US" sz="1400" b="1" dirty="0" smtClean="0">
                <a:solidFill>
                  <a:schemeClr val="bg1"/>
                </a:solidFill>
              </a:rPr>
              <a:t> Plate</a:t>
            </a:r>
            <a:endParaRPr lang="en-US" sz="1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763000" cy="1143000"/>
          </a:xfrm>
        </p:spPr>
        <p:txBody>
          <a:bodyPr/>
          <a:lstStyle/>
          <a:p>
            <a:pPr algn="ctr"/>
            <a:r>
              <a:rPr lang="en-US" sz="3200" b="1" dirty="0" smtClean="0"/>
              <a:t>Hormonal Regulation of Bone Growth During Youth</a:t>
            </a:r>
            <a:endParaRPr lang="en-US" sz="3200" b="1" dirty="0"/>
          </a:p>
        </p:txBody>
      </p:sp>
      <p:sp>
        <p:nvSpPr>
          <p:cNvPr id="3" name="Content Placeholder 2"/>
          <p:cNvSpPr>
            <a:spLocks noGrp="1"/>
          </p:cNvSpPr>
          <p:nvPr>
            <p:ph idx="1"/>
          </p:nvPr>
        </p:nvSpPr>
        <p:spPr>
          <a:xfrm>
            <a:off x="457200" y="1371600"/>
            <a:ext cx="8686800" cy="4983960"/>
          </a:xfrm>
        </p:spPr>
        <p:txBody>
          <a:bodyPr/>
          <a:lstStyle/>
          <a:p>
            <a:pPr>
              <a:lnSpc>
                <a:spcPct val="90000"/>
              </a:lnSpc>
            </a:pPr>
            <a:r>
              <a:rPr lang="en-US" b="1" dirty="0" smtClean="0"/>
              <a:t>During infancy and childhood, </a:t>
            </a:r>
            <a:r>
              <a:rPr lang="en-US" b="1" dirty="0" err="1" smtClean="0"/>
              <a:t>epiphyseal</a:t>
            </a:r>
            <a:r>
              <a:rPr lang="en-US" b="1" dirty="0" smtClean="0"/>
              <a:t> plate activity is stimulated by growth hormone</a:t>
            </a:r>
          </a:p>
          <a:p>
            <a:pPr>
              <a:lnSpc>
                <a:spcPct val="90000"/>
              </a:lnSpc>
              <a:buNone/>
            </a:pPr>
            <a:endParaRPr lang="en-US" i="1" dirty="0" smtClean="0"/>
          </a:p>
          <a:p>
            <a:pPr>
              <a:lnSpc>
                <a:spcPct val="90000"/>
              </a:lnSpc>
            </a:pPr>
            <a:r>
              <a:rPr lang="en-US" b="1" dirty="0" smtClean="0"/>
              <a:t>During puberty, testosterone and estrogens: </a:t>
            </a:r>
          </a:p>
          <a:p>
            <a:pPr lvl="1">
              <a:lnSpc>
                <a:spcPct val="90000"/>
              </a:lnSpc>
            </a:pPr>
            <a:r>
              <a:rPr lang="en-US" dirty="0" smtClean="0"/>
              <a:t>Initially promote adolescent growth spurts</a:t>
            </a:r>
          </a:p>
          <a:p>
            <a:pPr lvl="1">
              <a:lnSpc>
                <a:spcPct val="90000"/>
              </a:lnSpc>
            </a:pPr>
            <a:r>
              <a:rPr lang="en-US" dirty="0" smtClean="0"/>
              <a:t>Cause </a:t>
            </a:r>
            <a:r>
              <a:rPr lang="en-US" dirty="0" err="1" smtClean="0"/>
              <a:t>masculinization</a:t>
            </a:r>
            <a:r>
              <a:rPr lang="en-US" dirty="0" smtClean="0"/>
              <a:t> and feminization of specific parts of the skeleton</a:t>
            </a:r>
          </a:p>
          <a:p>
            <a:pPr lvl="1">
              <a:lnSpc>
                <a:spcPct val="90000"/>
              </a:lnSpc>
            </a:pPr>
            <a:r>
              <a:rPr lang="en-US" dirty="0" smtClean="0"/>
              <a:t>Later induce </a:t>
            </a:r>
            <a:r>
              <a:rPr lang="en-US" dirty="0" err="1" smtClean="0"/>
              <a:t>epiphyseal</a:t>
            </a:r>
            <a:r>
              <a:rPr lang="en-US" dirty="0" smtClean="0"/>
              <a:t> plate closure, ending longitudinal bone growth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914400" y="685800"/>
            <a:ext cx="8229600" cy="5669760"/>
          </a:xfrm>
        </p:spPr>
        <p:txBody>
          <a:bodyPr/>
          <a:lstStyle/>
          <a:p>
            <a:r>
              <a:rPr lang="en-US" sz="3600" b="1" dirty="0" smtClean="0"/>
              <a:t>Excessive or deficit amounts of any of these hormones </a:t>
            </a:r>
            <a:r>
              <a:rPr lang="en-US" sz="3600" b="1" dirty="0" smtClean="0">
                <a:sym typeface="Wingdings" pitchFamily="2" charset="2"/>
              </a:rPr>
              <a:t> abnormal skeletal growth</a:t>
            </a:r>
          </a:p>
          <a:p>
            <a:pPr>
              <a:buNone/>
            </a:pPr>
            <a:endParaRPr lang="en-US" dirty="0" smtClean="0">
              <a:sym typeface="Wingdings" pitchFamily="2" charset="2"/>
            </a:endParaRPr>
          </a:p>
          <a:p>
            <a:pPr>
              <a:buNone/>
            </a:pPr>
            <a:r>
              <a:rPr lang="en-US" dirty="0" smtClean="0">
                <a:sym typeface="Wingdings" pitchFamily="2" charset="2"/>
              </a:rPr>
              <a:t>Ex: </a:t>
            </a:r>
            <a:r>
              <a:rPr lang="en-US" b="1" dirty="0" err="1" smtClean="0">
                <a:sym typeface="Wingdings" pitchFamily="2" charset="2"/>
              </a:rPr>
              <a:t>hypersecretion</a:t>
            </a:r>
            <a:r>
              <a:rPr lang="en-US" b="1" dirty="0" smtClean="0">
                <a:sym typeface="Wingdings" pitchFamily="2" charset="2"/>
              </a:rPr>
              <a:t> of GH  excessive height</a:t>
            </a:r>
          </a:p>
          <a:p>
            <a:pPr>
              <a:buNone/>
            </a:pPr>
            <a:r>
              <a:rPr lang="en-US" b="1" dirty="0" smtClean="0">
                <a:sym typeface="Wingdings" pitchFamily="2" charset="2"/>
              </a:rPr>
              <a:t>        </a:t>
            </a:r>
            <a:r>
              <a:rPr lang="en-US" b="1" dirty="0" err="1" smtClean="0">
                <a:sym typeface="Wingdings" pitchFamily="2" charset="2"/>
              </a:rPr>
              <a:t>hyposecretion</a:t>
            </a:r>
            <a:r>
              <a:rPr lang="en-US" b="1" dirty="0" smtClean="0">
                <a:sym typeface="Wingdings" pitchFamily="2" charset="2"/>
              </a:rPr>
              <a:t> of GH  types of dwarfism</a:t>
            </a:r>
            <a:endParaRPr lang="en-US" b="1"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1447800" y="762000"/>
            <a:ext cx="3800475" cy="485775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486400" y="1447800"/>
            <a:ext cx="2381250" cy="312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457200"/>
          </a:xfrm>
        </p:spPr>
        <p:txBody>
          <a:bodyPr/>
          <a:lstStyle/>
          <a:p>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304800" y="381000"/>
            <a:ext cx="4524375" cy="314325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2667000" y="3810000"/>
            <a:ext cx="2543175" cy="3048000"/>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5715000" y="762000"/>
            <a:ext cx="29718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915400" cy="1066800"/>
          </a:xfrm>
        </p:spPr>
        <p:txBody>
          <a:bodyPr/>
          <a:lstStyle/>
          <a:p>
            <a:r>
              <a:rPr lang="en-US" dirty="0" smtClean="0"/>
              <a:t>Bone Homeostasis: </a:t>
            </a:r>
            <a:r>
              <a:rPr lang="en-US" sz="3200" b="1" dirty="0" smtClean="0"/>
              <a:t>BONE REMODELING</a:t>
            </a:r>
            <a:endParaRPr lang="en-US" sz="3200" b="1" dirty="0"/>
          </a:p>
        </p:txBody>
      </p:sp>
      <p:sp>
        <p:nvSpPr>
          <p:cNvPr id="3" name="Content Placeholder 2"/>
          <p:cNvSpPr>
            <a:spLocks noGrp="1"/>
          </p:cNvSpPr>
          <p:nvPr>
            <p:ph idx="1"/>
          </p:nvPr>
        </p:nvSpPr>
        <p:spPr>
          <a:xfrm>
            <a:off x="381000" y="914400"/>
            <a:ext cx="8305800" cy="5441160"/>
          </a:xfrm>
        </p:spPr>
        <p:txBody>
          <a:bodyPr/>
          <a:lstStyle/>
          <a:p>
            <a:r>
              <a:rPr lang="en-US" b="1" dirty="0" smtClean="0"/>
              <a:t>Bone deposit + bone </a:t>
            </a:r>
            <a:r>
              <a:rPr lang="en-US" b="1" dirty="0" err="1" smtClean="0"/>
              <a:t>resorption</a:t>
            </a:r>
            <a:r>
              <a:rPr lang="en-US" b="1" dirty="0" smtClean="0"/>
              <a:t> </a:t>
            </a:r>
            <a:r>
              <a:rPr lang="en-US" dirty="0" smtClean="0"/>
              <a:t>(removal) that occur at the surface of </a:t>
            </a:r>
            <a:r>
              <a:rPr lang="en-US" dirty="0" err="1" smtClean="0"/>
              <a:t>periosteum</a:t>
            </a:r>
            <a:r>
              <a:rPr lang="en-US" dirty="0" smtClean="0"/>
              <a:t> and </a:t>
            </a:r>
            <a:r>
              <a:rPr lang="en-US" dirty="0" err="1" smtClean="0"/>
              <a:t>endosteum</a:t>
            </a:r>
            <a:endParaRPr lang="en-US" dirty="0" smtClean="0"/>
          </a:p>
          <a:p>
            <a:pPr>
              <a:buNone/>
            </a:pPr>
            <a:endParaRPr lang="en-US" dirty="0" smtClean="0"/>
          </a:p>
          <a:p>
            <a:r>
              <a:rPr lang="en-US" dirty="0" smtClean="0"/>
              <a:t>Coordinated by </a:t>
            </a:r>
            <a:r>
              <a:rPr lang="en-US" b="1" dirty="0" smtClean="0"/>
              <a:t>remodeling units </a:t>
            </a:r>
            <a:r>
              <a:rPr lang="en-US" dirty="0" smtClean="0"/>
              <a:t>– adjacent </a:t>
            </a:r>
            <a:r>
              <a:rPr lang="en-US" dirty="0" err="1" smtClean="0"/>
              <a:t>osteoblasts</a:t>
            </a:r>
            <a:r>
              <a:rPr lang="en-US" dirty="0" smtClean="0"/>
              <a:t> and </a:t>
            </a:r>
            <a:r>
              <a:rPr lang="en-US" dirty="0" err="1" smtClean="0"/>
              <a:t>osteoclasts</a:t>
            </a:r>
            <a:endParaRPr lang="en-US" dirty="0" smtClean="0"/>
          </a:p>
          <a:p>
            <a:pPr>
              <a:buNone/>
            </a:pPr>
            <a:endParaRPr lang="en-US" dirty="0" smtClean="0"/>
          </a:p>
          <a:p>
            <a:r>
              <a:rPr lang="en-US" dirty="0" smtClean="0"/>
              <a:t>Healthy Individuals: </a:t>
            </a:r>
            <a:r>
              <a:rPr lang="en-US" b="1" dirty="0" smtClean="0"/>
              <a:t>deposit = </a:t>
            </a:r>
            <a:r>
              <a:rPr lang="en-US" b="1" dirty="0" err="1" smtClean="0"/>
              <a:t>resorption</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Growth of Cartilage</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b="1" u="sng" dirty="0" smtClean="0">
                <a:solidFill>
                  <a:srgbClr val="FF0000"/>
                </a:solidFill>
              </a:rPr>
              <a:t>Appositional</a:t>
            </a:r>
            <a:r>
              <a:rPr lang="en-US" dirty="0" smtClean="0"/>
              <a:t> “growth from outside”</a:t>
            </a:r>
          </a:p>
          <a:p>
            <a:pPr>
              <a:lnSpc>
                <a:spcPct val="90000"/>
              </a:lnSpc>
              <a:buNone/>
            </a:pPr>
            <a:r>
              <a:rPr lang="en-US" dirty="0" smtClean="0"/>
              <a:t>    - cells in the </a:t>
            </a:r>
            <a:r>
              <a:rPr lang="en-US" dirty="0" err="1" smtClean="0"/>
              <a:t>perichondrium</a:t>
            </a:r>
            <a:r>
              <a:rPr lang="en-US" dirty="0" smtClean="0"/>
              <a:t> secrete matrix against the external face of existing cartilage</a:t>
            </a:r>
          </a:p>
          <a:p>
            <a:pPr>
              <a:lnSpc>
                <a:spcPct val="90000"/>
              </a:lnSpc>
            </a:pPr>
            <a:r>
              <a:rPr lang="en-US" b="1" u="sng" dirty="0" smtClean="0">
                <a:solidFill>
                  <a:srgbClr val="FF0000"/>
                </a:solidFill>
              </a:rPr>
              <a:t>Interstitial </a:t>
            </a:r>
            <a:r>
              <a:rPr lang="en-US" dirty="0" smtClean="0"/>
              <a:t>“growth from inside” </a:t>
            </a:r>
          </a:p>
          <a:p>
            <a:pPr>
              <a:lnSpc>
                <a:spcPct val="90000"/>
              </a:lnSpc>
              <a:buNone/>
            </a:pPr>
            <a:r>
              <a:rPr lang="en-US" dirty="0" smtClean="0"/>
              <a:t>   – lacunae-bound </a:t>
            </a:r>
            <a:r>
              <a:rPr lang="en-US" dirty="0" err="1" smtClean="0"/>
              <a:t>chondrocytes</a:t>
            </a:r>
            <a:r>
              <a:rPr lang="en-US" dirty="0" smtClean="0"/>
              <a:t> inside the cartilage divide and secrete new matrix, expanding the cartilage from within</a:t>
            </a:r>
          </a:p>
          <a:p>
            <a:pPr>
              <a:lnSpc>
                <a:spcPct val="90000"/>
              </a:lnSpc>
            </a:pPr>
            <a:r>
              <a:rPr lang="en-US" dirty="0" smtClean="0"/>
              <a:t>Calcification of cartilage occurs</a:t>
            </a:r>
          </a:p>
          <a:p>
            <a:pPr lvl="1">
              <a:lnSpc>
                <a:spcPct val="90000"/>
              </a:lnSpc>
            </a:pPr>
            <a:r>
              <a:rPr lang="en-US" dirty="0" smtClean="0"/>
              <a:t>During normal bone growth</a:t>
            </a:r>
          </a:p>
          <a:p>
            <a:pPr lvl="1">
              <a:lnSpc>
                <a:spcPct val="90000"/>
              </a:lnSpc>
            </a:pPr>
            <a:r>
              <a:rPr lang="en-US" dirty="0" smtClean="0"/>
              <a:t>During old age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12064"/>
            <a:ext cx="8077200" cy="914400"/>
          </a:xfrm>
        </p:spPr>
        <p:txBody>
          <a:bodyPr/>
          <a:lstStyle/>
          <a:p>
            <a:r>
              <a:rPr lang="en-US" sz="3600" b="1" dirty="0" smtClean="0"/>
              <a:t>1. Bone Deposit</a:t>
            </a:r>
            <a:endParaRPr lang="en-US" sz="3600" b="1" dirty="0"/>
          </a:p>
        </p:txBody>
      </p:sp>
      <p:sp>
        <p:nvSpPr>
          <p:cNvPr id="3" name="Content Placeholder 2"/>
          <p:cNvSpPr>
            <a:spLocks noGrp="1"/>
          </p:cNvSpPr>
          <p:nvPr>
            <p:ph idx="1"/>
          </p:nvPr>
        </p:nvSpPr>
        <p:spPr>
          <a:xfrm>
            <a:off x="914400" y="1219200"/>
            <a:ext cx="7772400" cy="5136360"/>
          </a:xfrm>
        </p:spPr>
        <p:txBody>
          <a:bodyPr>
            <a:normAutofit lnSpcReduction="10000"/>
          </a:bodyPr>
          <a:lstStyle/>
          <a:p>
            <a:r>
              <a:rPr lang="en-US" b="1" dirty="0" smtClean="0"/>
              <a:t>Occurs where bone is injured or added strength is needed</a:t>
            </a:r>
          </a:p>
          <a:p>
            <a:pPr>
              <a:buNone/>
            </a:pPr>
            <a:endParaRPr lang="en-US" b="1" dirty="0" smtClean="0"/>
          </a:p>
          <a:p>
            <a:r>
              <a:rPr lang="en-US" b="1" dirty="0" smtClean="0"/>
              <a:t>Requires a diet rich in protein, vitamins C, D, and A, calcium, phosphorus, magnesium, and manganese</a:t>
            </a:r>
          </a:p>
          <a:p>
            <a:pPr>
              <a:buNone/>
            </a:pPr>
            <a:endParaRPr lang="en-US" b="1" dirty="0" smtClean="0"/>
          </a:p>
          <a:p>
            <a:r>
              <a:rPr lang="en-US" b="1" dirty="0" smtClean="0"/>
              <a:t>Alkaline </a:t>
            </a:r>
            <a:r>
              <a:rPr lang="en-US" b="1" dirty="0" err="1" smtClean="0"/>
              <a:t>phosphatase</a:t>
            </a:r>
            <a:r>
              <a:rPr lang="en-US" b="1" dirty="0" smtClean="0"/>
              <a:t> is essential for mineralization of bone: creates an alkaline environment which is required for calcium to be crystallize.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914400" y="609600"/>
            <a:ext cx="8229600" cy="5745960"/>
          </a:xfrm>
        </p:spPr>
        <p:txBody>
          <a:bodyPr/>
          <a:lstStyle/>
          <a:p>
            <a:r>
              <a:rPr lang="en-US" b="1" dirty="0" smtClean="0"/>
              <a:t>Sites of new matrix deposition are revealed by the:</a:t>
            </a:r>
          </a:p>
          <a:p>
            <a:pPr>
              <a:buNone/>
            </a:pPr>
            <a:endParaRPr lang="en-US" dirty="0" smtClean="0"/>
          </a:p>
          <a:p>
            <a:pPr lvl="1"/>
            <a:r>
              <a:rPr lang="en-US" b="1" dirty="0" err="1" smtClean="0"/>
              <a:t>Osteoid</a:t>
            </a:r>
            <a:r>
              <a:rPr lang="en-US" b="1" dirty="0" smtClean="0"/>
              <a:t> seam </a:t>
            </a:r>
            <a:r>
              <a:rPr lang="en-US" dirty="0" smtClean="0"/>
              <a:t>– </a:t>
            </a:r>
            <a:r>
              <a:rPr lang="en-US" dirty="0" err="1" smtClean="0"/>
              <a:t>unmineralized</a:t>
            </a:r>
            <a:r>
              <a:rPr lang="en-US" dirty="0" smtClean="0"/>
              <a:t> band of bone matrix</a:t>
            </a:r>
          </a:p>
          <a:p>
            <a:pPr lvl="1">
              <a:buNone/>
            </a:pPr>
            <a:endParaRPr lang="en-US" dirty="0" smtClean="0"/>
          </a:p>
          <a:p>
            <a:pPr lvl="1"/>
            <a:r>
              <a:rPr lang="en-US" b="1" dirty="0" smtClean="0"/>
              <a:t>Calcification front </a:t>
            </a:r>
            <a:r>
              <a:rPr lang="en-US" dirty="0" smtClean="0"/>
              <a:t>– abrupt transition zone between the </a:t>
            </a:r>
            <a:r>
              <a:rPr lang="en-US" dirty="0" err="1" smtClean="0"/>
              <a:t>osteoid</a:t>
            </a:r>
            <a:r>
              <a:rPr lang="en-US" dirty="0" smtClean="0"/>
              <a:t> seam and the older mineralized bone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1426464"/>
          </a:xfrm>
        </p:spPr>
        <p:txBody>
          <a:bodyPr/>
          <a:lstStyle/>
          <a:p>
            <a:r>
              <a:rPr lang="en-US" sz="3600" b="1" dirty="0" smtClean="0"/>
              <a:t>2. Bone </a:t>
            </a:r>
            <a:r>
              <a:rPr lang="en-US" sz="3600" b="1" dirty="0" err="1" smtClean="0"/>
              <a:t>Resorption</a:t>
            </a:r>
            <a:endParaRPr lang="en-US" sz="3600" b="1" dirty="0"/>
          </a:p>
        </p:txBody>
      </p:sp>
      <p:sp>
        <p:nvSpPr>
          <p:cNvPr id="3" name="Content Placeholder 2"/>
          <p:cNvSpPr>
            <a:spLocks noGrp="1"/>
          </p:cNvSpPr>
          <p:nvPr>
            <p:ph idx="1"/>
          </p:nvPr>
        </p:nvSpPr>
        <p:spPr>
          <a:xfrm>
            <a:off x="914400" y="762000"/>
            <a:ext cx="7772400" cy="5593560"/>
          </a:xfrm>
        </p:spPr>
        <p:txBody>
          <a:bodyPr/>
          <a:lstStyle/>
          <a:p>
            <a:r>
              <a:rPr lang="en-US" dirty="0" smtClean="0"/>
              <a:t>Accomplished by </a:t>
            </a:r>
            <a:r>
              <a:rPr lang="en-US" dirty="0" err="1" smtClean="0"/>
              <a:t>osteoclasts</a:t>
            </a:r>
            <a:endParaRPr lang="en-US" dirty="0" smtClean="0"/>
          </a:p>
          <a:p>
            <a:pPr>
              <a:buNone/>
            </a:pPr>
            <a:endParaRPr lang="en-US" dirty="0" smtClean="0"/>
          </a:p>
          <a:p>
            <a:r>
              <a:rPr lang="en-US" b="1" dirty="0" err="1" smtClean="0"/>
              <a:t>Resorption</a:t>
            </a:r>
            <a:r>
              <a:rPr lang="en-US" b="1" dirty="0" smtClean="0"/>
              <a:t> bays </a:t>
            </a:r>
            <a:r>
              <a:rPr lang="en-US" dirty="0" smtClean="0"/>
              <a:t>– grooves formed by </a:t>
            </a:r>
            <a:r>
              <a:rPr lang="en-US" dirty="0" err="1" smtClean="0"/>
              <a:t>osteoclasts</a:t>
            </a:r>
            <a:r>
              <a:rPr lang="en-US" dirty="0" smtClean="0"/>
              <a:t> as they break down bone matrix</a:t>
            </a:r>
          </a:p>
          <a:p>
            <a:pPr>
              <a:buNone/>
            </a:pPr>
            <a:endParaRPr lang="en-US" dirty="0" smtClean="0"/>
          </a:p>
          <a:p>
            <a:r>
              <a:rPr lang="en-US" dirty="0" err="1" smtClean="0"/>
              <a:t>Resorption</a:t>
            </a:r>
            <a:r>
              <a:rPr lang="en-US" dirty="0" smtClean="0"/>
              <a:t> involves </a:t>
            </a:r>
            <a:r>
              <a:rPr lang="en-US" dirty="0" err="1" smtClean="0"/>
              <a:t>osteoclast</a:t>
            </a:r>
            <a:r>
              <a:rPr lang="en-US" dirty="0" smtClean="0"/>
              <a:t> secretion of:</a:t>
            </a:r>
          </a:p>
          <a:p>
            <a:pPr lvl="1"/>
            <a:r>
              <a:rPr lang="en-US" dirty="0" err="1" smtClean="0"/>
              <a:t>Lysosomal</a:t>
            </a:r>
            <a:r>
              <a:rPr lang="en-US" dirty="0" smtClean="0"/>
              <a:t> enzymes that digest organic matrix</a:t>
            </a:r>
          </a:p>
          <a:p>
            <a:pPr lvl="1">
              <a:buNone/>
            </a:pPr>
            <a:endParaRPr lang="en-US" dirty="0" smtClean="0"/>
          </a:p>
          <a:p>
            <a:pPr lvl="1"/>
            <a:r>
              <a:rPr lang="en-US" dirty="0" smtClean="0"/>
              <a:t>Acids that convert calcium salts into soluble forms</a:t>
            </a:r>
          </a:p>
          <a:p>
            <a:pPr lvl="1">
              <a:buNone/>
            </a:pPr>
            <a:endParaRPr lang="en-US"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609600" y="609600"/>
            <a:ext cx="8077200" cy="5745960"/>
          </a:xfrm>
        </p:spPr>
        <p:txBody>
          <a:bodyPr/>
          <a:lstStyle/>
          <a:p>
            <a:r>
              <a:rPr lang="en-US" sz="3200" dirty="0" smtClean="0"/>
              <a:t>Dissolved matrix is </a:t>
            </a:r>
            <a:r>
              <a:rPr lang="en-US" sz="3200" dirty="0" err="1" smtClean="0"/>
              <a:t>transcytosed</a:t>
            </a:r>
            <a:r>
              <a:rPr lang="en-US" sz="3200" dirty="0" smtClean="0"/>
              <a:t> across the </a:t>
            </a:r>
            <a:r>
              <a:rPr lang="en-US" sz="3200" dirty="0" err="1" smtClean="0"/>
              <a:t>osteoclast</a:t>
            </a:r>
            <a:r>
              <a:rPr lang="en-US" sz="3200" dirty="0" smtClean="0"/>
              <a:t> where it is secreted into the interstitial fluid and then into the blood</a:t>
            </a:r>
          </a:p>
          <a:p>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504824" y="228600"/>
            <a:ext cx="7772400" cy="283464"/>
          </a:xfrm>
        </p:spPr>
        <p:txBody>
          <a:bodyPr/>
          <a:lstStyle/>
          <a:p>
            <a:endParaRPr lang="en-US" dirty="0"/>
          </a:p>
        </p:txBody>
      </p:sp>
      <p:sp>
        <p:nvSpPr>
          <p:cNvPr id="3" name="Text Placeholder 2"/>
          <p:cNvSpPr>
            <a:spLocks noGrp="1"/>
          </p:cNvSpPr>
          <p:nvPr>
            <p:ph type="body" idx="1"/>
          </p:nvPr>
        </p:nvSpPr>
        <p:spPr>
          <a:xfrm>
            <a:off x="457200" y="304800"/>
            <a:ext cx="4040188" cy="228600"/>
          </a:xfrm>
        </p:spPr>
        <p:txBody>
          <a:bodyPr>
            <a:normAutofit fontScale="47500" lnSpcReduction="20000"/>
          </a:bodyPr>
          <a:lstStyle/>
          <a:p>
            <a:endParaRPr lang="en-US" dirty="0"/>
          </a:p>
        </p:txBody>
      </p:sp>
      <p:sp>
        <p:nvSpPr>
          <p:cNvPr id="4" name="Text Placeholder 3"/>
          <p:cNvSpPr>
            <a:spLocks noGrp="1"/>
          </p:cNvSpPr>
          <p:nvPr>
            <p:ph type="body" sz="half" idx="3"/>
          </p:nvPr>
        </p:nvSpPr>
        <p:spPr/>
        <p:txBody>
          <a:bodyPr/>
          <a:lstStyle/>
          <a:p>
            <a:endParaRPr lang="en-US"/>
          </a:p>
        </p:txBody>
      </p:sp>
      <p:pic>
        <p:nvPicPr>
          <p:cNvPr id="1026" name="Picture 2"/>
          <p:cNvPicPr>
            <a:picLocks noGrp="1" noChangeAspect="1" noChangeArrowheads="1"/>
          </p:cNvPicPr>
          <p:nvPr>
            <p:ph sz="quarter" idx="2"/>
          </p:nvPr>
        </p:nvPicPr>
        <p:blipFill>
          <a:blip r:embed="rId2" cstate="print"/>
          <a:srcRect/>
          <a:stretch>
            <a:fillRect/>
          </a:stretch>
        </p:blipFill>
        <p:spPr bwMode="auto">
          <a:xfrm>
            <a:off x="457200" y="228600"/>
            <a:ext cx="3467100" cy="3124200"/>
          </a:xfrm>
          <a:prstGeom prst="rect">
            <a:avLst/>
          </a:prstGeom>
          <a:noFill/>
          <a:ln w="9525">
            <a:noFill/>
            <a:miter lim="800000"/>
            <a:headEnd/>
            <a:tailEnd/>
          </a:ln>
        </p:spPr>
      </p:pic>
      <p:pic>
        <p:nvPicPr>
          <p:cNvPr id="1027" name="Picture 3"/>
          <p:cNvPicPr>
            <a:picLocks noGrp="1" noChangeAspect="1" noChangeArrowheads="1"/>
          </p:cNvPicPr>
          <p:nvPr>
            <p:ph sz="quarter" idx="4"/>
          </p:nvPr>
        </p:nvPicPr>
        <p:blipFill>
          <a:blip r:embed="rId3" cstate="print"/>
          <a:srcRect/>
          <a:stretch>
            <a:fillRect/>
          </a:stretch>
        </p:blipFill>
        <p:spPr bwMode="auto">
          <a:xfrm>
            <a:off x="4800600" y="228600"/>
            <a:ext cx="3903662" cy="324802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381000" y="3886200"/>
            <a:ext cx="3429000" cy="2743200"/>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4953000" y="3733800"/>
            <a:ext cx="3657600" cy="2895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blinds(horizontal)">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blinds(horizontal)">
                                      <p:cBhvr>
                                        <p:cTn id="17" dur="5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blinds(horizontal)">
                                      <p:cBhvr>
                                        <p:cTn id="22" dur="5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371600"/>
          </a:xfrm>
        </p:spPr>
        <p:txBody>
          <a:bodyPr/>
          <a:lstStyle/>
          <a:p>
            <a:pPr algn="ctr"/>
            <a:r>
              <a:rPr lang="en-US" b="1" dirty="0" smtClean="0"/>
              <a:t>Importance of Ionic Calcium in the Body</a:t>
            </a:r>
            <a:endParaRPr lang="en-US" b="1" dirty="0"/>
          </a:p>
        </p:txBody>
      </p:sp>
      <p:sp>
        <p:nvSpPr>
          <p:cNvPr id="3" name="Content Placeholder 2"/>
          <p:cNvSpPr>
            <a:spLocks noGrp="1"/>
          </p:cNvSpPr>
          <p:nvPr>
            <p:ph idx="1"/>
          </p:nvPr>
        </p:nvSpPr>
        <p:spPr/>
        <p:txBody>
          <a:bodyPr/>
          <a:lstStyle/>
          <a:p>
            <a:r>
              <a:rPr lang="en-US" b="1" dirty="0" smtClean="0"/>
              <a:t>Calcium is necessary for:</a:t>
            </a:r>
          </a:p>
          <a:p>
            <a:pPr lvl="1"/>
            <a:r>
              <a:rPr lang="en-US" dirty="0" smtClean="0"/>
              <a:t>Transmission of nerve impulses</a:t>
            </a:r>
          </a:p>
          <a:p>
            <a:pPr lvl="1"/>
            <a:r>
              <a:rPr lang="en-US" dirty="0" smtClean="0"/>
              <a:t>Muscle contraction</a:t>
            </a:r>
          </a:p>
          <a:p>
            <a:pPr lvl="1"/>
            <a:r>
              <a:rPr lang="en-US" dirty="0" smtClean="0"/>
              <a:t>Blood coagulation</a:t>
            </a:r>
          </a:p>
          <a:p>
            <a:pPr lvl="1"/>
            <a:r>
              <a:rPr lang="en-US" dirty="0" smtClean="0"/>
              <a:t>Secretion by glands and nerve cells</a:t>
            </a:r>
          </a:p>
          <a:p>
            <a:pPr lvl="1"/>
            <a:r>
              <a:rPr lang="en-US" dirty="0" smtClean="0"/>
              <a:t>Cell division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of Remodeling</a:t>
            </a:r>
            <a:endParaRPr lang="en-US" dirty="0"/>
          </a:p>
        </p:txBody>
      </p:sp>
      <p:sp>
        <p:nvSpPr>
          <p:cNvPr id="3" name="Content Placeholder 2"/>
          <p:cNvSpPr>
            <a:spLocks noGrp="1"/>
          </p:cNvSpPr>
          <p:nvPr>
            <p:ph idx="1"/>
          </p:nvPr>
        </p:nvSpPr>
        <p:spPr/>
        <p:txBody>
          <a:bodyPr/>
          <a:lstStyle/>
          <a:p>
            <a:r>
              <a:rPr lang="en-US" b="1" dirty="0" smtClean="0"/>
              <a:t>Two control loops regulate bone remodeling</a:t>
            </a:r>
          </a:p>
          <a:p>
            <a:pPr lvl="1"/>
            <a:r>
              <a:rPr lang="en-US" b="1" dirty="0" smtClean="0"/>
              <a:t>Hormonal mechanism maintains calcium homeostasis in the blood</a:t>
            </a:r>
          </a:p>
          <a:p>
            <a:pPr lvl="1"/>
            <a:r>
              <a:rPr lang="en-US" b="1" dirty="0" smtClean="0"/>
              <a:t>Mechanical and gravitational forces acting on the skeleton</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lstStyle/>
          <a:p>
            <a:r>
              <a:rPr lang="en-US" b="1" dirty="0" smtClean="0"/>
              <a:t>1. Hormonal Mechanism</a:t>
            </a:r>
            <a:endParaRPr lang="en-US" b="1" dirty="0"/>
          </a:p>
        </p:txBody>
      </p:sp>
      <p:sp>
        <p:nvSpPr>
          <p:cNvPr id="3" name="Content Placeholder 2"/>
          <p:cNvSpPr>
            <a:spLocks noGrp="1"/>
          </p:cNvSpPr>
          <p:nvPr>
            <p:ph idx="1"/>
          </p:nvPr>
        </p:nvSpPr>
        <p:spPr>
          <a:xfrm>
            <a:off x="533400" y="838200"/>
            <a:ext cx="8153400" cy="5517360"/>
          </a:xfrm>
        </p:spPr>
        <p:txBody>
          <a:bodyPr/>
          <a:lstStyle/>
          <a:p>
            <a:r>
              <a:rPr lang="en-US" b="1" dirty="0" smtClean="0"/>
              <a:t>Rising blood Ca</a:t>
            </a:r>
            <a:r>
              <a:rPr lang="en-US" b="1" baseline="30000" dirty="0" smtClean="0"/>
              <a:t>2+</a:t>
            </a:r>
            <a:r>
              <a:rPr lang="en-US" b="1" dirty="0" smtClean="0"/>
              <a:t> levels trigger the thyroid to release </a:t>
            </a:r>
            <a:r>
              <a:rPr lang="en-US" b="1" dirty="0" err="1" smtClean="0"/>
              <a:t>calcitonin</a:t>
            </a:r>
            <a:endParaRPr lang="en-US" b="1" dirty="0" smtClean="0"/>
          </a:p>
          <a:p>
            <a:r>
              <a:rPr lang="en-US" b="1" dirty="0" err="1" smtClean="0"/>
              <a:t>Calcitonin</a:t>
            </a:r>
            <a:r>
              <a:rPr lang="en-US" b="1" dirty="0" smtClean="0"/>
              <a:t> stimulates calcium salt deposit in bone</a:t>
            </a:r>
          </a:p>
          <a:p>
            <a:r>
              <a:rPr lang="en-US" b="1" dirty="0" smtClean="0"/>
              <a:t>Falling blood Ca</a:t>
            </a:r>
            <a:r>
              <a:rPr lang="en-US" b="1" baseline="30000" dirty="0" smtClean="0"/>
              <a:t>2+</a:t>
            </a:r>
            <a:r>
              <a:rPr lang="en-US" b="1" dirty="0" smtClean="0"/>
              <a:t> levels signal the parathyroid glands to release PTH</a:t>
            </a:r>
          </a:p>
          <a:p>
            <a:r>
              <a:rPr lang="en-US" b="1" dirty="0" smtClean="0"/>
              <a:t>PTH signals </a:t>
            </a:r>
            <a:r>
              <a:rPr lang="en-US" b="1" dirty="0" err="1" smtClean="0"/>
              <a:t>osteoclasts</a:t>
            </a:r>
            <a:r>
              <a:rPr lang="en-US" b="1" dirty="0" smtClean="0"/>
              <a:t> to degrade bone matrix and release Ca</a:t>
            </a:r>
            <a:r>
              <a:rPr lang="en-US" b="1" baseline="30000" dirty="0" smtClean="0"/>
              <a:t>2+</a:t>
            </a:r>
            <a:r>
              <a:rPr lang="en-US" b="1" dirty="0" smtClean="0"/>
              <a:t> into the blood</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06-11BloodCalcium_LE.jpg"/>
          <p:cNvPicPr>
            <a:picLocks noChangeAspect="1" noChangeArrowheads="1"/>
          </p:cNvPicPr>
          <p:nvPr/>
        </p:nvPicPr>
        <p:blipFill>
          <a:blip r:embed="rId2" cstate="print"/>
          <a:srcRect/>
          <a:stretch>
            <a:fillRect/>
          </a:stretch>
        </p:blipFill>
        <p:spPr bwMode="auto">
          <a:xfrm>
            <a:off x="1295400" y="0"/>
            <a:ext cx="6236497" cy="7239000"/>
          </a:xfrm>
          <a:prstGeom prst="rect">
            <a:avLst/>
          </a:prstGeom>
          <a:noFill/>
        </p:spPr>
      </p:pic>
      <p:sp>
        <p:nvSpPr>
          <p:cNvPr id="7" name="TextBox 6"/>
          <p:cNvSpPr txBox="1"/>
          <p:nvPr/>
        </p:nvSpPr>
        <p:spPr>
          <a:xfrm>
            <a:off x="4495800" y="381000"/>
            <a:ext cx="567784" cy="338554"/>
          </a:xfrm>
          <a:prstGeom prst="rect">
            <a:avLst/>
          </a:prstGeom>
          <a:noFill/>
        </p:spPr>
        <p:txBody>
          <a:bodyPr wrap="none" rtlCol="0">
            <a:spAutoFit/>
          </a:bodyPr>
          <a:lstStyle/>
          <a:p>
            <a:r>
              <a:rPr lang="en-US" sz="1600" b="1" dirty="0" smtClean="0">
                <a:solidFill>
                  <a:schemeClr val="bg1"/>
                </a:solidFill>
              </a:rPr>
              <a:t>PTH</a:t>
            </a:r>
          </a:p>
        </p:txBody>
      </p:sp>
      <p:sp>
        <p:nvSpPr>
          <p:cNvPr id="8" name="TextBox 7"/>
          <p:cNvSpPr txBox="1"/>
          <p:nvPr/>
        </p:nvSpPr>
        <p:spPr>
          <a:xfrm>
            <a:off x="6477000" y="3657600"/>
            <a:ext cx="2895600" cy="738664"/>
          </a:xfrm>
          <a:prstGeom prst="rect">
            <a:avLst/>
          </a:prstGeom>
          <a:noFill/>
        </p:spPr>
        <p:txBody>
          <a:bodyPr wrap="square" rtlCol="0">
            <a:spAutoFit/>
          </a:bodyPr>
          <a:lstStyle/>
          <a:p>
            <a:r>
              <a:rPr lang="en-US" sz="1400" b="1" dirty="0" smtClean="0">
                <a:solidFill>
                  <a:schemeClr val="bg1"/>
                </a:solidFill>
              </a:rPr>
              <a:t>Falling </a:t>
            </a:r>
          </a:p>
          <a:p>
            <a:r>
              <a:rPr lang="en-US" sz="1400" b="1" dirty="0" smtClean="0">
                <a:solidFill>
                  <a:schemeClr val="bg1"/>
                </a:solidFill>
              </a:rPr>
              <a:t>Calcium </a:t>
            </a:r>
          </a:p>
          <a:p>
            <a:r>
              <a:rPr lang="en-US" sz="1400" b="1" dirty="0" smtClean="0">
                <a:solidFill>
                  <a:schemeClr val="bg1"/>
                </a:solidFill>
              </a:rPr>
              <a:t>levels</a:t>
            </a:r>
            <a:endParaRPr lang="en-US" sz="1400" b="1" dirty="0">
              <a:solidFill>
                <a:schemeClr val="bg1"/>
              </a:solidFill>
            </a:endParaRPr>
          </a:p>
        </p:txBody>
      </p:sp>
      <p:sp>
        <p:nvSpPr>
          <p:cNvPr id="9" name="TextBox 8"/>
          <p:cNvSpPr txBox="1"/>
          <p:nvPr/>
        </p:nvSpPr>
        <p:spPr>
          <a:xfrm>
            <a:off x="6400800" y="5181600"/>
            <a:ext cx="1143000" cy="954107"/>
          </a:xfrm>
          <a:prstGeom prst="rect">
            <a:avLst/>
          </a:prstGeom>
          <a:noFill/>
        </p:spPr>
        <p:txBody>
          <a:bodyPr wrap="square" rtlCol="0">
            <a:spAutoFit/>
          </a:bodyPr>
          <a:lstStyle/>
          <a:p>
            <a:r>
              <a:rPr lang="en-US" sz="1400" b="1" dirty="0" smtClean="0">
                <a:solidFill>
                  <a:schemeClr val="bg1"/>
                </a:solidFill>
              </a:rPr>
              <a:t>Parathyroid gland releases PTH</a:t>
            </a:r>
            <a:endParaRPr lang="en-US" sz="1400" b="1" dirty="0">
              <a:solidFill>
                <a:schemeClr val="bg1"/>
              </a:solidFill>
            </a:endParaRPr>
          </a:p>
        </p:txBody>
      </p:sp>
      <p:sp>
        <p:nvSpPr>
          <p:cNvPr id="10" name="TextBox 9"/>
          <p:cNvSpPr txBox="1"/>
          <p:nvPr/>
        </p:nvSpPr>
        <p:spPr>
          <a:xfrm>
            <a:off x="3886200" y="5562600"/>
            <a:ext cx="1656223" cy="307777"/>
          </a:xfrm>
          <a:prstGeom prst="rect">
            <a:avLst/>
          </a:prstGeom>
          <a:noFill/>
        </p:spPr>
        <p:txBody>
          <a:bodyPr wrap="none" rtlCol="0">
            <a:spAutoFit/>
          </a:bodyPr>
          <a:lstStyle/>
          <a:p>
            <a:r>
              <a:rPr lang="en-US" sz="1400" b="1" dirty="0" smtClean="0">
                <a:solidFill>
                  <a:schemeClr val="bg1"/>
                </a:solidFill>
              </a:rPr>
              <a:t>Parathyroid glands</a:t>
            </a:r>
            <a:endParaRPr lang="en-US" sz="1400" b="1" dirty="0">
              <a:solidFill>
                <a:schemeClr val="bg1"/>
              </a:solidFill>
            </a:endParaRPr>
          </a:p>
        </p:txBody>
      </p:sp>
      <p:sp>
        <p:nvSpPr>
          <p:cNvPr id="11" name="TextBox 10"/>
          <p:cNvSpPr txBox="1"/>
          <p:nvPr/>
        </p:nvSpPr>
        <p:spPr>
          <a:xfrm>
            <a:off x="4800600" y="4724400"/>
            <a:ext cx="787395" cy="523220"/>
          </a:xfrm>
          <a:prstGeom prst="rect">
            <a:avLst/>
          </a:prstGeom>
          <a:noFill/>
        </p:spPr>
        <p:txBody>
          <a:bodyPr wrap="none" rtlCol="0">
            <a:spAutoFit/>
          </a:bodyPr>
          <a:lstStyle/>
          <a:p>
            <a:r>
              <a:rPr lang="en-US" sz="1400" b="1" dirty="0" smtClean="0">
                <a:solidFill>
                  <a:schemeClr val="bg1"/>
                </a:solidFill>
              </a:rPr>
              <a:t>Thyroid</a:t>
            </a:r>
          </a:p>
          <a:p>
            <a:r>
              <a:rPr lang="en-US" sz="1400" b="1" dirty="0" smtClean="0">
                <a:solidFill>
                  <a:schemeClr val="bg1"/>
                </a:solidFill>
              </a:rPr>
              <a:t>   gland</a:t>
            </a:r>
            <a:endParaRPr lang="en-US" sz="1400" b="1" dirty="0">
              <a:solidFill>
                <a:schemeClr val="bg1"/>
              </a:solidFill>
            </a:endParaRPr>
          </a:p>
        </p:txBody>
      </p:sp>
      <p:sp>
        <p:nvSpPr>
          <p:cNvPr id="12" name="TextBox 11"/>
          <p:cNvSpPr txBox="1"/>
          <p:nvPr/>
        </p:nvSpPr>
        <p:spPr>
          <a:xfrm>
            <a:off x="4114800" y="6519446"/>
            <a:ext cx="567784" cy="338554"/>
          </a:xfrm>
          <a:prstGeom prst="rect">
            <a:avLst/>
          </a:prstGeom>
          <a:noFill/>
        </p:spPr>
        <p:txBody>
          <a:bodyPr wrap="none" rtlCol="0">
            <a:spAutoFit/>
          </a:bodyPr>
          <a:lstStyle/>
          <a:p>
            <a:r>
              <a:rPr lang="en-US" sz="1600" b="1" dirty="0" smtClean="0">
                <a:solidFill>
                  <a:schemeClr val="bg1"/>
                </a:solidFill>
              </a:rPr>
              <a:t>PTH</a:t>
            </a:r>
            <a:endParaRPr lang="en-US" sz="1600" b="1" dirty="0">
              <a:solidFill>
                <a:schemeClr val="bg1"/>
              </a:solidFill>
            </a:endParaRPr>
          </a:p>
        </p:txBody>
      </p:sp>
      <p:sp>
        <p:nvSpPr>
          <p:cNvPr id="13" name="TextBox 12"/>
          <p:cNvSpPr txBox="1"/>
          <p:nvPr/>
        </p:nvSpPr>
        <p:spPr>
          <a:xfrm>
            <a:off x="1295400" y="5715000"/>
            <a:ext cx="1708545" cy="954107"/>
          </a:xfrm>
          <a:prstGeom prst="rect">
            <a:avLst/>
          </a:prstGeom>
          <a:noFill/>
        </p:spPr>
        <p:txBody>
          <a:bodyPr wrap="none" rtlCol="0">
            <a:spAutoFit/>
          </a:bodyPr>
          <a:lstStyle/>
          <a:p>
            <a:r>
              <a:rPr lang="en-US" sz="1400" b="1" dirty="0" smtClean="0">
                <a:solidFill>
                  <a:schemeClr val="bg1"/>
                </a:solidFill>
              </a:rPr>
              <a:t>  </a:t>
            </a:r>
            <a:r>
              <a:rPr lang="en-US" sz="1400" b="1" dirty="0" err="1" smtClean="0">
                <a:solidFill>
                  <a:schemeClr val="bg1"/>
                </a:solidFill>
              </a:rPr>
              <a:t>Osteoclasts</a:t>
            </a:r>
            <a:r>
              <a:rPr lang="en-US" sz="1400" b="1" dirty="0" smtClean="0">
                <a:solidFill>
                  <a:schemeClr val="bg1"/>
                </a:solidFill>
              </a:rPr>
              <a:t> </a:t>
            </a:r>
          </a:p>
          <a:p>
            <a:r>
              <a:rPr lang="en-US" sz="1400" b="1" dirty="0" smtClean="0">
                <a:solidFill>
                  <a:schemeClr val="bg1"/>
                </a:solidFill>
              </a:rPr>
              <a:t> degrade bone </a:t>
            </a:r>
          </a:p>
          <a:p>
            <a:r>
              <a:rPr lang="en-US" sz="1400" b="1" dirty="0" smtClean="0">
                <a:solidFill>
                  <a:schemeClr val="bg1"/>
                </a:solidFill>
              </a:rPr>
              <a:t>and release Calcium</a:t>
            </a:r>
          </a:p>
          <a:p>
            <a:r>
              <a:rPr lang="en-US" sz="1400" b="1" dirty="0" smtClean="0">
                <a:solidFill>
                  <a:schemeClr val="bg1"/>
                </a:solidFill>
              </a:rPr>
              <a:t>       into blood</a:t>
            </a:r>
            <a:endParaRPr lang="en-US" sz="1400" b="1" dirty="0">
              <a:solidFill>
                <a:schemeClr val="bg1"/>
              </a:solidFill>
            </a:endParaRPr>
          </a:p>
        </p:txBody>
      </p:sp>
      <p:sp>
        <p:nvSpPr>
          <p:cNvPr id="14" name="TextBox 13"/>
          <p:cNvSpPr txBox="1"/>
          <p:nvPr/>
        </p:nvSpPr>
        <p:spPr>
          <a:xfrm>
            <a:off x="2667000" y="3429000"/>
            <a:ext cx="3601242" cy="338554"/>
          </a:xfrm>
          <a:prstGeom prst="rect">
            <a:avLst/>
          </a:prstGeom>
          <a:noFill/>
        </p:spPr>
        <p:txBody>
          <a:bodyPr wrap="none" rtlCol="0">
            <a:spAutoFit/>
          </a:bodyPr>
          <a:lstStyle/>
          <a:p>
            <a:r>
              <a:rPr lang="en-US" sz="1600" b="1" dirty="0" smtClean="0">
                <a:solidFill>
                  <a:schemeClr val="bg1"/>
                </a:solidFill>
              </a:rPr>
              <a:t>Calcium levels in blood: 9-11 mg/100ml</a:t>
            </a:r>
            <a:endParaRPr lang="en-US" sz="1600" b="1" dirty="0">
              <a:solidFill>
                <a:schemeClr val="bg1"/>
              </a:solidFill>
            </a:endParaRPr>
          </a:p>
        </p:txBody>
      </p:sp>
      <p:sp>
        <p:nvSpPr>
          <p:cNvPr id="15" name="TextBox 14"/>
          <p:cNvSpPr txBox="1"/>
          <p:nvPr/>
        </p:nvSpPr>
        <p:spPr>
          <a:xfrm>
            <a:off x="1295400" y="2895600"/>
            <a:ext cx="1287532" cy="523220"/>
          </a:xfrm>
          <a:prstGeom prst="rect">
            <a:avLst/>
          </a:prstGeom>
          <a:noFill/>
        </p:spPr>
        <p:txBody>
          <a:bodyPr wrap="none" rtlCol="0">
            <a:spAutoFit/>
          </a:bodyPr>
          <a:lstStyle/>
          <a:p>
            <a:r>
              <a:rPr lang="en-US" sz="1400" b="1" dirty="0" smtClean="0">
                <a:solidFill>
                  <a:schemeClr val="bg1"/>
                </a:solidFill>
              </a:rPr>
              <a:t>Rising calcium</a:t>
            </a:r>
          </a:p>
          <a:p>
            <a:r>
              <a:rPr lang="en-US" sz="1400" b="1" dirty="0" smtClean="0">
                <a:solidFill>
                  <a:schemeClr val="bg1"/>
                </a:solidFill>
              </a:rPr>
              <a:t>  levels</a:t>
            </a:r>
            <a:endParaRPr lang="en-US" sz="1400" b="1" dirty="0">
              <a:solidFill>
                <a:schemeClr val="bg1"/>
              </a:solidFill>
            </a:endParaRPr>
          </a:p>
        </p:txBody>
      </p:sp>
      <p:sp>
        <p:nvSpPr>
          <p:cNvPr id="16" name="TextBox 15"/>
          <p:cNvSpPr txBox="1"/>
          <p:nvPr/>
        </p:nvSpPr>
        <p:spPr>
          <a:xfrm>
            <a:off x="3276600" y="1295400"/>
            <a:ext cx="835485" cy="584775"/>
          </a:xfrm>
          <a:prstGeom prst="rect">
            <a:avLst/>
          </a:prstGeom>
          <a:noFill/>
        </p:spPr>
        <p:txBody>
          <a:bodyPr wrap="none" rtlCol="0">
            <a:spAutoFit/>
          </a:bodyPr>
          <a:lstStyle/>
          <a:p>
            <a:r>
              <a:rPr lang="en-US" sz="1600" b="1" dirty="0" smtClean="0">
                <a:solidFill>
                  <a:schemeClr val="bg1"/>
                </a:solidFill>
              </a:rPr>
              <a:t>thyroid</a:t>
            </a:r>
          </a:p>
          <a:p>
            <a:r>
              <a:rPr lang="en-US" sz="1600" b="1" dirty="0" smtClean="0">
                <a:solidFill>
                  <a:schemeClr val="bg1"/>
                </a:solidFill>
              </a:rPr>
              <a:t>  gland</a:t>
            </a:r>
            <a:endParaRPr lang="en-US" sz="1600" b="1" dirty="0">
              <a:solidFill>
                <a:schemeClr val="bg1"/>
              </a:solidFill>
            </a:endParaRPr>
          </a:p>
        </p:txBody>
      </p:sp>
      <p:sp>
        <p:nvSpPr>
          <p:cNvPr id="17" name="TextBox 16"/>
          <p:cNvSpPr txBox="1"/>
          <p:nvPr/>
        </p:nvSpPr>
        <p:spPr>
          <a:xfrm>
            <a:off x="3581400" y="381000"/>
            <a:ext cx="997389" cy="523220"/>
          </a:xfrm>
          <a:prstGeom prst="rect">
            <a:avLst/>
          </a:prstGeom>
          <a:noFill/>
        </p:spPr>
        <p:txBody>
          <a:bodyPr wrap="none" rtlCol="0">
            <a:spAutoFit/>
          </a:bodyPr>
          <a:lstStyle/>
          <a:p>
            <a:r>
              <a:rPr lang="en-US" sz="1400" b="1" dirty="0" err="1" smtClean="0">
                <a:solidFill>
                  <a:schemeClr val="bg1"/>
                </a:solidFill>
              </a:rPr>
              <a:t>Calcitonin</a:t>
            </a:r>
            <a:r>
              <a:rPr lang="en-US" sz="1400" b="1" dirty="0" smtClean="0">
                <a:solidFill>
                  <a:schemeClr val="bg1"/>
                </a:solidFill>
              </a:rPr>
              <a:t> </a:t>
            </a:r>
          </a:p>
          <a:p>
            <a:r>
              <a:rPr lang="en-US" sz="1400" b="1" dirty="0" smtClean="0">
                <a:solidFill>
                  <a:schemeClr val="bg1"/>
                </a:solidFill>
              </a:rPr>
              <a:t>  secreted</a:t>
            </a:r>
            <a:endParaRPr lang="en-US" sz="1400" b="1" dirty="0">
              <a:solidFill>
                <a:schemeClr val="bg1"/>
              </a:solidFill>
            </a:endParaRPr>
          </a:p>
        </p:txBody>
      </p:sp>
      <p:sp>
        <p:nvSpPr>
          <p:cNvPr id="18" name="TextBox 17"/>
          <p:cNvSpPr txBox="1"/>
          <p:nvPr/>
        </p:nvSpPr>
        <p:spPr>
          <a:xfrm>
            <a:off x="6172200" y="457200"/>
            <a:ext cx="1165704" cy="1169551"/>
          </a:xfrm>
          <a:prstGeom prst="rect">
            <a:avLst/>
          </a:prstGeom>
          <a:noFill/>
        </p:spPr>
        <p:txBody>
          <a:bodyPr wrap="none" rtlCol="0">
            <a:spAutoFit/>
          </a:bodyPr>
          <a:lstStyle/>
          <a:p>
            <a:r>
              <a:rPr lang="en-US" sz="1400" b="1" dirty="0" err="1" smtClean="0">
                <a:solidFill>
                  <a:schemeClr val="bg1"/>
                </a:solidFill>
              </a:rPr>
              <a:t>Calcitonin</a:t>
            </a:r>
            <a:r>
              <a:rPr lang="en-US" sz="1400" b="1" dirty="0" smtClean="0">
                <a:solidFill>
                  <a:schemeClr val="bg1"/>
                </a:solidFill>
              </a:rPr>
              <a:t> </a:t>
            </a:r>
          </a:p>
          <a:p>
            <a:r>
              <a:rPr lang="en-US" sz="1400" b="1" dirty="0" err="1" smtClean="0">
                <a:solidFill>
                  <a:schemeClr val="bg1"/>
                </a:solidFill>
              </a:rPr>
              <a:t>stimulattes</a:t>
            </a:r>
            <a:endParaRPr lang="en-US" sz="1400" b="1" dirty="0" smtClean="0">
              <a:solidFill>
                <a:schemeClr val="bg1"/>
              </a:solidFill>
            </a:endParaRPr>
          </a:p>
          <a:p>
            <a:r>
              <a:rPr lang="en-US" sz="1400" b="1" dirty="0" smtClean="0">
                <a:solidFill>
                  <a:schemeClr val="bg1"/>
                </a:solidFill>
              </a:rPr>
              <a:t>  calcium salt</a:t>
            </a:r>
          </a:p>
          <a:p>
            <a:r>
              <a:rPr lang="en-US" sz="1400" b="1" dirty="0" smtClean="0">
                <a:solidFill>
                  <a:schemeClr val="bg1"/>
                </a:solidFill>
              </a:rPr>
              <a:t> deposit in</a:t>
            </a:r>
          </a:p>
          <a:p>
            <a:r>
              <a:rPr lang="en-US" sz="1400" b="1" dirty="0" smtClean="0">
                <a:solidFill>
                  <a:schemeClr val="bg1"/>
                </a:solidFill>
              </a:rPr>
              <a:t> bone matrix</a:t>
            </a:r>
            <a:endParaRPr lang="en-US" sz="14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P spid="13" grpId="0"/>
      <p:bldP spid="15" grpId="0"/>
      <p:bldP spid="17" grpId="0"/>
      <p:bldP spid="1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991600" cy="838200"/>
          </a:xfrm>
        </p:spPr>
        <p:txBody>
          <a:bodyPr/>
          <a:lstStyle/>
          <a:p>
            <a:r>
              <a:rPr lang="en-US" b="1" dirty="0" smtClean="0"/>
              <a:t>2. </a:t>
            </a:r>
            <a:r>
              <a:rPr lang="en-US" sz="3600" b="1" dirty="0" smtClean="0"/>
              <a:t>Response to Mechanical Stress</a:t>
            </a:r>
            <a:endParaRPr lang="en-US" sz="3600" b="1" dirty="0"/>
          </a:p>
        </p:txBody>
      </p:sp>
      <p:sp>
        <p:nvSpPr>
          <p:cNvPr id="3" name="Content Placeholder 2"/>
          <p:cNvSpPr>
            <a:spLocks noGrp="1"/>
          </p:cNvSpPr>
          <p:nvPr>
            <p:ph idx="1"/>
          </p:nvPr>
        </p:nvSpPr>
        <p:spPr>
          <a:xfrm>
            <a:off x="914400" y="685800"/>
            <a:ext cx="7772400" cy="6172200"/>
          </a:xfrm>
        </p:spPr>
        <p:txBody>
          <a:bodyPr/>
          <a:lstStyle/>
          <a:p>
            <a:r>
              <a:rPr lang="en-US" b="1" dirty="0" smtClean="0"/>
              <a:t>Wolff’s law </a:t>
            </a:r>
            <a:r>
              <a:rPr lang="en-US" dirty="0" smtClean="0"/>
              <a:t>– a bone grows or remodels in response to the forces or demands placed upon it</a:t>
            </a:r>
          </a:p>
          <a:p>
            <a:r>
              <a:rPr lang="en-US" dirty="0" smtClean="0"/>
              <a:t>Observations supporting Wolff’s law include</a:t>
            </a:r>
          </a:p>
          <a:p>
            <a:pPr lvl="1"/>
            <a:r>
              <a:rPr lang="en-US" dirty="0" smtClean="0"/>
              <a:t>Long bones are thickest midway along the shaft (where bending stress is greatest)</a:t>
            </a:r>
          </a:p>
          <a:p>
            <a:pPr lvl="1"/>
            <a:r>
              <a:rPr lang="en-US" dirty="0" smtClean="0"/>
              <a:t>Curved bones are thickest where they are most likely to buckle</a:t>
            </a:r>
          </a:p>
          <a:p>
            <a:pPr lvl="1"/>
            <a:r>
              <a:rPr lang="en-US" dirty="0" err="1" smtClean="0"/>
              <a:t>Trabeculae</a:t>
            </a:r>
            <a:r>
              <a:rPr lang="en-US" dirty="0" smtClean="0"/>
              <a:t> form along lines of stress</a:t>
            </a:r>
          </a:p>
          <a:p>
            <a:pPr lvl="1"/>
            <a:r>
              <a:rPr lang="en-US" dirty="0" smtClean="0"/>
              <a:t>Large bony projections occur where heavy active muscles attach</a:t>
            </a:r>
          </a:p>
          <a:p>
            <a:pPr lvl="1"/>
            <a:endParaRPr lang="en-US"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97864"/>
          </a:xfrm>
        </p:spPr>
        <p:txBody>
          <a:bodyPr/>
          <a:lstStyle/>
          <a:p>
            <a:r>
              <a:rPr lang="en-US" dirty="0" smtClean="0"/>
              <a:t>Classification of Bones</a:t>
            </a:r>
            <a:endParaRPr lang="en-US" dirty="0"/>
          </a:p>
        </p:txBody>
      </p:sp>
      <p:sp>
        <p:nvSpPr>
          <p:cNvPr id="3" name="Content Placeholder 2"/>
          <p:cNvSpPr>
            <a:spLocks noGrp="1"/>
          </p:cNvSpPr>
          <p:nvPr>
            <p:ph idx="1"/>
          </p:nvPr>
        </p:nvSpPr>
        <p:spPr>
          <a:xfrm>
            <a:off x="381000" y="1066800"/>
            <a:ext cx="9144000" cy="5288760"/>
          </a:xfrm>
        </p:spPr>
        <p:txBody>
          <a:bodyPr/>
          <a:lstStyle/>
          <a:p>
            <a:r>
              <a:rPr lang="en-US" dirty="0" smtClean="0"/>
              <a:t>206 bones of the body are divided into two groups:</a:t>
            </a:r>
          </a:p>
          <a:p>
            <a:pPr>
              <a:buNone/>
            </a:pPr>
            <a:endParaRPr lang="en-US" dirty="0" smtClean="0"/>
          </a:p>
          <a:p>
            <a:pPr>
              <a:buNone/>
            </a:pPr>
            <a:r>
              <a:rPr lang="en-US" dirty="0" smtClean="0"/>
              <a:t>      </a:t>
            </a:r>
            <a:r>
              <a:rPr lang="en-US" dirty="0" smtClean="0">
                <a:solidFill>
                  <a:srgbClr val="FF0000"/>
                </a:solidFill>
              </a:rPr>
              <a:t>1. </a:t>
            </a:r>
            <a:r>
              <a:rPr lang="en-US" b="1" dirty="0" smtClean="0">
                <a:solidFill>
                  <a:srgbClr val="FF0000"/>
                </a:solidFill>
              </a:rPr>
              <a:t>Axial skeleton  “long axis of the body”</a:t>
            </a:r>
            <a:endParaRPr lang="en-US" dirty="0" smtClean="0"/>
          </a:p>
          <a:p>
            <a:pPr>
              <a:buNone/>
            </a:pPr>
            <a:r>
              <a:rPr lang="en-US" dirty="0" smtClean="0"/>
              <a:t>          - bones of the skull, vertebral column, and rib</a:t>
            </a:r>
          </a:p>
          <a:p>
            <a:pPr>
              <a:buNone/>
            </a:pPr>
            <a:r>
              <a:rPr lang="en-US" dirty="0" smtClean="0"/>
              <a:t>            cage</a:t>
            </a:r>
          </a:p>
          <a:p>
            <a:pPr>
              <a:buNone/>
            </a:pPr>
            <a:r>
              <a:rPr lang="en-US" dirty="0" smtClean="0"/>
              <a:t>          - mostly involved in protecting, supporting or </a:t>
            </a:r>
          </a:p>
          <a:p>
            <a:pPr>
              <a:buNone/>
            </a:pPr>
            <a:r>
              <a:rPr lang="en-US" dirty="0" smtClean="0"/>
              <a:t>            carrying other body parts</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linds(horizontal)">
                                      <p:cBhvr>
                                        <p:cTn id="15" dur="500"/>
                                        <p:tgtEl>
                                          <p:spTgt spid="3">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blinds(horizontal)">
                                      <p:cBhvr>
                                        <p:cTn id="20" dur="500"/>
                                        <p:tgtEl>
                                          <p:spTgt spid="3">
                                            <p:txEl>
                                              <p:pRg st="5" end="5"/>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blinds(horizontal)">
                                      <p:cBhvr>
                                        <p:cTn id="2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p:cNvPicPr>
            <a:picLocks noGrp="1" noChangeAspect="1" noChangeArrowheads="1"/>
          </p:cNvPicPr>
          <p:nvPr>
            <p:ph idx="1"/>
          </p:nvPr>
        </p:nvPicPr>
        <p:blipFill>
          <a:blip r:embed="rId2" cstate="print"/>
          <a:srcRect t="1891" b="6123"/>
          <a:stretch>
            <a:fillRect/>
          </a:stretch>
        </p:blipFill>
        <p:spPr bwMode="auto">
          <a:xfrm>
            <a:off x="2514600" y="1143000"/>
            <a:ext cx="4306275" cy="5073650"/>
          </a:xfrm>
          <a:prstGeom prst="rect">
            <a:avLst/>
          </a:prstGeo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305800" cy="533400"/>
          </a:xfrm>
        </p:spPr>
        <p:txBody>
          <a:bodyPr/>
          <a:lstStyle/>
          <a:p>
            <a:r>
              <a:rPr lang="en-US" dirty="0" smtClean="0"/>
              <a:t>Bone Homeostasis: </a:t>
            </a:r>
            <a:r>
              <a:rPr lang="en-US" sz="3600" b="1" dirty="0" smtClean="0"/>
              <a:t>Bone Repair</a:t>
            </a:r>
            <a:endParaRPr lang="en-US" sz="3600" b="1" dirty="0"/>
          </a:p>
        </p:txBody>
      </p:sp>
      <p:sp>
        <p:nvSpPr>
          <p:cNvPr id="3" name="Content Placeholder 2"/>
          <p:cNvSpPr>
            <a:spLocks noGrp="1"/>
          </p:cNvSpPr>
          <p:nvPr>
            <p:ph idx="1"/>
          </p:nvPr>
        </p:nvSpPr>
        <p:spPr>
          <a:xfrm>
            <a:off x="457200" y="609600"/>
            <a:ext cx="8686800" cy="5745960"/>
          </a:xfrm>
        </p:spPr>
        <p:txBody>
          <a:bodyPr/>
          <a:lstStyle/>
          <a:p>
            <a:r>
              <a:rPr lang="en-US" sz="4000" b="1" dirty="0" smtClean="0"/>
              <a:t>Bone fractures are classified by:</a:t>
            </a:r>
          </a:p>
          <a:p>
            <a:pPr lvl="1"/>
            <a:r>
              <a:rPr lang="en-US" sz="3200" b="1" i="1" dirty="0" smtClean="0"/>
              <a:t>The position of the bone ends after fracture</a:t>
            </a:r>
          </a:p>
          <a:p>
            <a:pPr lvl="1">
              <a:buNone/>
            </a:pPr>
            <a:r>
              <a:rPr lang="en-US" sz="3200" dirty="0" smtClean="0"/>
              <a:t>    (1) </a:t>
            </a:r>
            <a:r>
              <a:rPr lang="en-US" sz="3200" b="1" dirty="0" err="1" smtClean="0"/>
              <a:t>Nondisplaced</a:t>
            </a:r>
            <a:r>
              <a:rPr lang="en-US" sz="3200" b="1" dirty="0" smtClean="0"/>
              <a:t> Fracture</a:t>
            </a:r>
            <a:r>
              <a:rPr lang="en-US" sz="3200" dirty="0" smtClean="0"/>
              <a:t>: </a:t>
            </a:r>
          </a:p>
          <a:p>
            <a:pPr lvl="1">
              <a:buNone/>
            </a:pPr>
            <a:r>
              <a:rPr lang="en-US" sz="3200" dirty="0" smtClean="0"/>
              <a:t>           -bone ends retain their normal position</a:t>
            </a:r>
          </a:p>
          <a:p>
            <a:pPr lvl="1">
              <a:buNone/>
            </a:pPr>
            <a:endParaRPr lang="en-US" sz="3200" dirty="0" smtClean="0"/>
          </a:p>
          <a:p>
            <a:pPr lvl="1">
              <a:buNone/>
            </a:pPr>
            <a:r>
              <a:rPr lang="en-US" sz="3200" dirty="0" smtClean="0"/>
              <a:t>    (2) </a:t>
            </a:r>
            <a:r>
              <a:rPr lang="en-US" sz="3200" b="1" dirty="0" smtClean="0"/>
              <a:t>Displaced Fracture:</a:t>
            </a:r>
          </a:p>
          <a:p>
            <a:pPr lvl="1">
              <a:buNone/>
            </a:pPr>
            <a:r>
              <a:rPr lang="en-US" sz="3200" dirty="0" smtClean="0"/>
              <a:t>           - bone ends are out of normal alignment</a:t>
            </a:r>
          </a:p>
          <a:p>
            <a:pPr lvl="1">
              <a:buNone/>
            </a:pPr>
            <a:r>
              <a:rPr lang="en-US" sz="3200" dirty="0" smtClean="0"/>
              <a:t>	</a:t>
            </a:r>
          </a:p>
          <a:p>
            <a:pPr>
              <a:buNone/>
            </a:pPr>
            <a:endParaRPr lang="en-US" sz="3200" dirty="0"/>
          </a:p>
        </p:txBody>
      </p:sp>
      <p:pic>
        <p:nvPicPr>
          <p:cNvPr id="2050" name="Picture 2"/>
          <p:cNvPicPr>
            <a:picLocks noChangeAspect="1" noChangeArrowheads="1"/>
          </p:cNvPicPr>
          <p:nvPr/>
        </p:nvPicPr>
        <p:blipFill>
          <a:blip r:embed="rId2" cstate="print"/>
          <a:srcRect/>
          <a:stretch>
            <a:fillRect/>
          </a:stretch>
        </p:blipFill>
        <p:spPr bwMode="auto">
          <a:xfrm>
            <a:off x="3733800" y="4876800"/>
            <a:ext cx="2400300" cy="16954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050"/>
                                        </p:tgtEl>
                                        <p:attrNameLst>
                                          <p:attrName>style.visibility</p:attrName>
                                        </p:attrNameLst>
                                      </p:cBhvr>
                                      <p:to>
                                        <p:strVal val="visible"/>
                                      </p:to>
                                    </p:set>
                                    <p:animEffect transition="in" filter="blinds(horizontal)">
                                      <p:cBhvr>
                                        <p:cTn id="4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228600" y="228600"/>
            <a:ext cx="8915400" cy="6126960"/>
          </a:xfrm>
        </p:spPr>
        <p:txBody>
          <a:bodyPr/>
          <a:lstStyle/>
          <a:p>
            <a:pPr marL="411480" lvl="1" indent="-342900">
              <a:spcBef>
                <a:spcPts val="700"/>
              </a:spcBef>
              <a:buClr>
                <a:schemeClr val="tx2"/>
              </a:buClr>
              <a:buSzPct val="95000"/>
              <a:buFont typeface="Wingdings" pitchFamily="2" charset="2"/>
              <a:buChar char="§"/>
            </a:pPr>
            <a:r>
              <a:rPr lang="en-US" sz="3600" b="1" dirty="0" smtClean="0"/>
              <a:t>The completeness of the break</a:t>
            </a:r>
          </a:p>
          <a:p>
            <a:pPr marL="411480" lvl="1" indent="-342900">
              <a:spcBef>
                <a:spcPts val="700"/>
              </a:spcBef>
              <a:buClr>
                <a:schemeClr val="tx2"/>
              </a:buClr>
              <a:buSzPct val="95000"/>
              <a:buNone/>
            </a:pPr>
            <a:r>
              <a:rPr lang="en-US" b="1" dirty="0" smtClean="0"/>
              <a:t>    </a:t>
            </a:r>
          </a:p>
          <a:p>
            <a:pPr>
              <a:buNone/>
            </a:pPr>
            <a:r>
              <a:rPr lang="en-US" b="1" dirty="0" smtClean="0"/>
              <a:t>	(1</a:t>
            </a:r>
            <a:r>
              <a:rPr lang="en-US" dirty="0" smtClean="0"/>
              <a:t>) </a:t>
            </a:r>
            <a:r>
              <a:rPr lang="en-US" b="1" dirty="0" smtClean="0"/>
              <a:t>Complete</a:t>
            </a:r>
            <a:r>
              <a:rPr lang="en-US" dirty="0" smtClean="0"/>
              <a:t> – bone is broken all the way through</a:t>
            </a:r>
          </a:p>
          <a:p>
            <a:pPr>
              <a:buNone/>
            </a:pPr>
            <a:endParaRPr lang="en-US" dirty="0" smtClean="0"/>
          </a:p>
          <a:p>
            <a:pPr>
              <a:buNone/>
            </a:pPr>
            <a:r>
              <a:rPr lang="en-US" dirty="0" smtClean="0"/>
              <a:t>    (2) </a:t>
            </a:r>
            <a:r>
              <a:rPr lang="en-US" b="1" dirty="0" smtClean="0"/>
              <a:t>Incomplete</a:t>
            </a:r>
            <a:r>
              <a:rPr lang="en-US" dirty="0" smtClean="0"/>
              <a:t> – bone is not broken all the way </a:t>
            </a:r>
          </a:p>
          <a:p>
            <a:pPr>
              <a:buNone/>
            </a:pPr>
            <a:r>
              <a:rPr lang="en-US" dirty="0" smtClean="0"/>
              <a:t>                                      through</a:t>
            </a:r>
          </a:p>
          <a:p>
            <a:pPr marL="411480" lvl="1" indent="-342900">
              <a:spcBef>
                <a:spcPts val="700"/>
              </a:spcBef>
              <a:buClr>
                <a:schemeClr val="tx2"/>
              </a:buClr>
              <a:buSzPct val="95000"/>
              <a:buNone/>
            </a:pPr>
            <a:endParaRPr lang="en-US" b="1" dirty="0" smtClean="0"/>
          </a:p>
          <a:p>
            <a:pPr>
              <a:buNone/>
            </a:pPr>
            <a:endParaRPr lang="en-US"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blinds(horizontal)">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pic>
        <p:nvPicPr>
          <p:cNvPr id="4098" name="Picture 2"/>
          <p:cNvPicPr>
            <a:picLocks noGrp="1" noChangeAspect="1" noChangeArrowheads="1"/>
          </p:cNvPicPr>
          <p:nvPr>
            <p:ph sz="quarter" idx="2"/>
          </p:nvPr>
        </p:nvPicPr>
        <p:blipFill>
          <a:blip r:embed="rId2" cstate="print"/>
          <a:srcRect/>
          <a:stretch>
            <a:fillRect/>
          </a:stretch>
        </p:blipFill>
        <p:spPr bwMode="auto">
          <a:xfrm>
            <a:off x="1197747" y="2459038"/>
            <a:ext cx="2559093" cy="3959225"/>
          </a:xfrm>
          <a:prstGeom prst="rect">
            <a:avLst/>
          </a:prstGeom>
          <a:noFill/>
          <a:ln w="9525">
            <a:noFill/>
            <a:miter lim="800000"/>
            <a:headEnd/>
            <a:tailEnd/>
          </a:ln>
        </p:spPr>
      </p:pic>
      <p:pic>
        <p:nvPicPr>
          <p:cNvPr id="4099" name="Picture 3"/>
          <p:cNvPicPr>
            <a:picLocks noGrp="1" noChangeAspect="1" noChangeArrowheads="1"/>
          </p:cNvPicPr>
          <p:nvPr>
            <p:ph sz="quarter" idx="4"/>
          </p:nvPr>
        </p:nvPicPr>
        <p:blipFill>
          <a:blip r:embed="rId3" cstate="print"/>
          <a:srcRect/>
          <a:stretch>
            <a:fillRect/>
          </a:stretch>
        </p:blipFill>
        <p:spPr bwMode="auto">
          <a:xfrm>
            <a:off x="5867400" y="2743200"/>
            <a:ext cx="1981200"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457200" y="304800"/>
            <a:ext cx="8686800" cy="3810000"/>
          </a:xfrm>
        </p:spPr>
        <p:txBody>
          <a:bodyPr>
            <a:normAutofit lnSpcReduction="10000"/>
          </a:bodyPr>
          <a:lstStyle/>
          <a:p>
            <a:pPr marL="411480" lvl="1" indent="-342900">
              <a:spcBef>
                <a:spcPts val="700"/>
              </a:spcBef>
              <a:buClr>
                <a:schemeClr val="tx2"/>
              </a:buClr>
              <a:buSzPct val="95000"/>
              <a:buFont typeface="Wingdings"/>
              <a:buChar char=""/>
            </a:pPr>
            <a:r>
              <a:rPr lang="en-US" sz="3200" b="1" dirty="0" smtClean="0"/>
              <a:t>The orientation of the bone to the long axis</a:t>
            </a:r>
          </a:p>
          <a:p>
            <a:pPr marL="411480" lvl="1" indent="-342900">
              <a:spcBef>
                <a:spcPts val="700"/>
              </a:spcBef>
              <a:buClr>
                <a:schemeClr val="tx2"/>
              </a:buClr>
              <a:buSzPct val="95000"/>
              <a:buNone/>
            </a:pPr>
            <a:endParaRPr lang="en-US" sz="3200" b="1" dirty="0" smtClean="0"/>
          </a:p>
          <a:p>
            <a:pPr marL="582930" lvl="1" indent="-514350">
              <a:spcBef>
                <a:spcPts val="700"/>
              </a:spcBef>
              <a:buClr>
                <a:schemeClr val="tx2"/>
              </a:buClr>
              <a:buSzPct val="95000"/>
              <a:buAutoNum type="arabicParenBoth"/>
            </a:pPr>
            <a:r>
              <a:rPr lang="en-US" sz="3200" b="1" dirty="0" smtClean="0"/>
              <a:t>Linear</a:t>
            </a:r>
            <a:r>
              <a:rPr lang="en-US" sz="3200" dirty="0" smtClean="0"/>
              <a:t> – the fracture is parallel to the long axis of the bone</a:t>
            </a:r>
          </a:p>
          <a:p>
            <a:pPr marL="582930" lvl="1" indent="-514350">
              <a:spcBef>
                <a:spcPts val="700"/>
              </a:spcBef>
              <a:buClr>
                <a:schemeClr val="tx2"/>
              </a:buClr>
              <a:buSzPct val="95000"/>
              <a:buNone/>
            </a:pPr>
            <a:endParaRPr lang="en-US" sz="3200" dirty="0" smtClean="0"/>
          </a:p>
          <a:p>
            <a:pPr marL="582930" lvl="1" indent="-514350">
              <a:spcBef>
                <a:spcPts val="700"/>
              </a:spcBef>
              <a:buClr>
                <a:schemeClr val="tx2"/>
              </a:buClr>
              <a:buSzPct val="95000"/>
              <a:buNone/>
            </a:pPr>
            <a:r>
              <a:rPr lang="en-US" sz="3200" dirty="0" smtClean="0"/>
              <a:t>(2) </a:t>
            </a:r>
            <a:r>
              <a:rPr lang="en-US" sz="3200" b="1" dirty="0" smtClean="0"/>
              <a:t>Transverse</a:t>
            </a:r>
            <a:r>
              <a:rPr lang="en-US" sz="3200" dirty="0" smtClean="0"/>
              <a:t> – the fracture is perpendicular to the long axis of the bone</a:t>
            </a:r>
          </a:p>
          <a:p>
            <a:pPr marL="582930" lvl="1" indent="-514350">
              <a:spcBef>
                <a:spcPts val="700"/>
              </a:spcBef>
              <a:buClr>
                <a:schemeClr val="tx2"/>
              </a:buClr>
              <a:buSzPct val="95000"/>
              <a:buNone/>
            </a:pPr>
            <a:endParaRPr lang="en-US" sz="3200" dirty="0" smtClean="0"/>
          </a:p>
          <a:p>
            <a:pPr marL="411480" lvl="1" indent="-342900">
              <a:spcBef>
                <a:spcPts val="700"/>
              </a:spcBef>
              <a:buClr>
                <a:schemeClr val="tx2"/>
              </a:buClr>
              <a:buSzPct val="95000"/>
              <a:buNone/>
            </a:pPr>
            <a:endParaRPr lang="en-US" sz="3200" b="1"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Transverse Fracture</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3421856" y="1784350"/>
            <a:ext cx="2757488"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426464"/>
          </a:xfrm>
        </p:spPr>
        <p:txBody>
          <a:bodyPr/>
          <a:lstStyle/>
          <a:p>
            <a:endParaRPr lang="en-US" dirty="0"/>
          </a:p>
        </p:txBody>
      </p:sp>
      <p:sp>
        <p:nvSpPr>
          <p:cNvPr id="3" name="Content Placeholder 2"/>
          <p:cNvSpPr>
            <a:spLocks noGrp="1"/>
          </p:cNvSpPr>
          <p:nvPr>
            <p:ph idx="1"/>
          </p:nvPr>
        </p:nvSpPr>
        <p:spPr>
          <a:xfrm>
            <a:off x="533400" y="685800"/>
            <a:ext cx="8610600" cy="5669760"/>
          </a:xfrm>
        </p:spPr>
        <p:txBody>
          <a:bodyPr/>
          <a:lstStyle/>
          <a:p>
            <a:pPr marL="411480" lvl="1" indent="-342900">
              <a:spcBef>
                <a:spcPts val="700"/>
              </a:spcBef>
              <a:buClr>
                <a:schemeClr val="tx2"/>
              </a:buClr>
              <a:buSzPct val="95000"/>
              <a:buFont typeface="Wingdings"/>
              <a:buChar char=""/>
            </a:pPr>
            <a:r>
              <a:rPr lang="en-US" sz="3200" b="1" dirty="0" smtClean="0"/>
              <a:t>Whether or not the bones ends penetrate the skin</a:t>
            </a:r>
          </a:p>
          <a:p>
            <a:pPr>
              <a:buNone/>
            </a:pPr>
            <a:endParaRPr lang="en-US" sz="3200" b="1" dirty="0" smtClean="0"/>
          </a:p>
          <a:p>
            <a:pPr>
              <a:buNone/>
            </a:pPr>
            <a:r>
              <a:rPr lang="en-US" sz="3200" b="1" dirty="0" smtClean="0"/>
              <a:t> (1) </a:t>
            </a:r>
            <a:r>
              <a:rPr lang="en-US" b="1" dirty="0" smtClean="0"/>
              <a:t>Compound (open) </a:t>
            </a:r>
            <a:r>
              <a:rPr lang="en-US" dirty="0" smtClean="0"/>
              <a:t>– bone ends penetrate skin</a:t>
            </a:r>
          </a:p>
          <a:p>
            <a:pPr>
              <a:buNone/>
            </a:pPr>
            <a:r>
              <a:rPr lang="en-US" dirty="0" smtClean="0"/>
              <a:t>(2) </a:t>
            </a:r>
            <a:r>
              <a:rPr lang="en-US" b="1" dirty="0" smtClean="0"/>
              <a:t>Simple (closed) </a:t>
            </a:r>
            <a:r>
              <a:rPr lang="en-US" dirty="0" smtClean="0"/>
              <a:t>– bone ends do not penetrate</a:t>
            </a:r>
          </a:p>
          <a:p>
            <a:pPr marL="411480" lvl="1" indent="-342900">
              <a:spcBef>
                <a:spcPts val="700"/>
              </a:spcBef>
              <a:buClr>
                <a:schemeClr val="tx2"/>
              </a:buClr>
              <a:buSzPct val="95000"/>
              <a:buNone/>
            </a:pPr>
            <a:endParaRPr lang="en-US" sz="3200" b="1"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Compound Fracture</a:t>
            </a:r>
            <a:endParaRPr lang="en-US"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609600" y="1295400"/>
            <a:ext cx="6096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https://encrypted-tbn1.gstatic.com/images?q=tbn:ANd9GcSQiNBkbxs1b_lgynN7gzjkrZWYNHXxBv65mXGW-V02JHhh9Q63Rw"/>
          <p:cNvPicPr>
            <a:picLocks noChangeAspect="1" noChangeArrowheads="1"/>
          </p:cNvPicPr>
          <p:nvPr/>
        </p:nvPicPr>
        <p:blipFill>
          <a:blip r:embed="rId2" cstate="print"/>
          <a:srcRect/>
          <a:stretch>
            <a:fillRect/>
          </a:stretch>
        </p:blipFill>
        <p:spPr bwMode="auto">
          <a:xfrm>
            <a:off x="1524000" y="457200"/>
            <a:ext cx="2573122" cy="3200400"/>
          </a:xfrm>
          <a:prstGeom prst="rect">
            <a:avLst/>
          </a:prstGeom>
          <a:noFill/>
        </p:spPr>
      </p:pic>
      <p:pic>
        <p:nvPicPr>
          <p:cNvPr id="123908" name="Picture 4" descr="http://3.bp.blogspot.com/_KW-OHFWfIJg/TRhlUHIkKOI/AAAAAAAAAYM/_Mdj4Pe8NlA/s1600/Compound_fracture_ankle.jpg"/>
          <p:cNvPicPr>
            <a:picLocks noChangeAspect="1" noChangeArrowheads="1"/>
          </p:cNvPicPr>
          <p:nvPr/>
        </p:nvPicPr>
        <p:blipFill>
          <a:blip r:embed="rId3" cstate="print"/>
          <a:srcRect/>
          <a:stretch>
            <a:fillRect/>
          </a:stretch>
        </p:blipFill>
        <p:spPr bwMode="auto">
          <a:xfrm>
            <a:off x="5562600" y="381000"/>
            <a:ext cx="2333625" cy="3495675"/>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153400" cy="1066800"/>
          </a:xfrm>
        </p:spPr>
        <p:txBody>
          <a:bodyPr/>
          <a:lstStyle/>
          <a:p>
            <a:r>
              <a:rPr lang="en-US" sz="3200" b="1" dirty="0" smtClean="0"/>
              <a:t>In addition: fractures can also be</a:t>
            </a:r>
            <a:endParaRPr lang="en-US" sz="3200" b="1" dirty="0"/>
          </a:p>
        </p:txBody>
      </p:sp>
      <p:sp>
        <p:nvSpPr>
          <p:cNvPr id="3" name="Content Placeholder 2"/>
          <p:cNvSpPr>
            <a:spLocks noGrp="1"/>
          </p:cNvSpPr>
          <p:nvPr>
            <p:ph idx="1"/>
          </p:nvPr>
        </p:nvSpPr>
        <p:spPr>
          <a:xfrm>
            <a:off x="533400" y="762000"/>
            <a:ext cx="8153400" cy="5593560"/>
          </a:xfrm>
        </p:spPr>
        <p:txBody>
          <a:bodyPr/>
          <a:lstStyle/>
          <a:p>
            <a:r>
              <a:rPr lang="en-US" b="1" dirty="0" smtClean="0"/>
              <a:t>Comminuted</a:t>
            </a:r>
          </a:p>
          <a:p>
            <a:r>
              <a:rPr lang="en-US" b="1" dirty="0" smtClean="0"/>
              <a:t>Spiral</a:t>
            </a:r>
          </a:p>
          <a:p>
            <a:r>
              <a:rPr lang="en-US" b="1" dirty="0" smtClean="0"/>
              <a:t>Depressed</a:t>
            </a:r>
          </a:p>
          <a:p>
            <a:r>
              <a:rPr lang="en-US" b="1" dirty="0" smtClean="0"/>
              <a:t>Compression</a:t>
            </a:r>
          </a:p>
          <a:p>
            <a:r>
              <a:rPr lang="en-US" b="1" dirty="0" err="1" smtClean="0"/>
              <a:t>Epiphyseal</a:t>
            </a:r>
            <a:endParaRPr lang="en-US" b="1" dirty="0" smtClean="0"/>
          </a:p>
          <a:p>
            <a:r>
              <a:rPr lang="en-US" b="1" dirty="0" smtClean="0"/>
              <a:t>Greenstick</a:t>
            </a:r>
          </a:p>
          <a:p>
            <a:pPr>
              <a:buNone/>
            </a:pPr>
            <a:r>
              <a:rPr lang="en-US" dirty="0" smtClean="0"/>
              <a:t>(Complete table for homework)</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0"/>
            <a:ext cx="7772400" cy="512064"/>
          </a:xfrm>
        </p:spPr>
        <p:txBody>
          <a:bodyPr/>
          <a:lstStyle/>
          <a:p>
            <a:endParaRPr lang="en-US" dirty="0"/>
          </a:p>
        </p:txBody>
      </p:sp>
      <p:sp>
        <p:nvSpPr>
          <p:cNvPr id="3" name="Content Placeholder 2"/>
          <p:cNvSpPr>
            <a:spLocks noGrp="1"/>
          </p:cNvSpPr>
          <p:nvPr>
            <p:ph idx="1"/>
          </p:nvPr>
        </p:nvSpPr>
        <p:spPr>
          <a:xfrm>
            <a:off x="533400" y="762000"/>
            <a:ext cx="8610600" cy="5593560"/>
          </a:xfrm>
        </p:spPr>
        <p:txBody>
          <a:bodyPr/>
          <a:lstStyle/>
          <a:p>
            <a:pPr>
              <a:buNone/>
            </a:pPr>
            <a:r>
              <a:rPr lang="en-US" b="1" dirty="0" smtClean="0">
                <a:solidFill>
                  <a:srgbClr val="FF0000"/>
                </a:solidFill>
              </a:rPr>
              <a:t>     2. </a:t>
            </a:r>
            <a:r>
              <a:rPr lang="en-US" b="1" dirty="0" err="1" smtClean="0">
                <a:solidFill>
                  <a:srgbClr val="FF0000"/>
                </a:solidFill>
              </a:rPr>
              <a:t>Appendicular</a:t>
            </a:r>
            <a:r>
              <a:rPr lang="en-US" b="1" dirty="0" smtClean="0">
                <a:solidFill>
                  <a:srgbClr val="FF0000"/>
                </a:solidFill>
              </a:rPr>
              <a:t> skeleton </a:t>
            </a:r>
          </a:p>
          <a:p>
            <a:pPr>
              <a:buNone/>
            </a:pPr>
            <a:r>
              <a:rPr lang="en-US" dirty="0" smtClean="0"/>
              <a:t>        – bones of the upper and lower limbs  &amp; girdles</a:t>
            </a:r>
          </a:p>
          <a:p>
            <a:pPr>
              <a:buNone/>
            </a:pPr>
            <a:r>
              <a:rPr lang="en-US" dirty="0" smtClean="0"/>
              <a:t>           (shoulder and hip)</a:t>
            </a:r>
          </a:p>
          <a:p>
            <a:pPr>
              <a:buNone/>
            </a:pPr>
            <a:r>
              <a:rPr lang="en-US" dirty="0" smtClean="0"/>
              <a:t>        - primarily for locomotion</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7772400" cy="1197864"/>
          </a:xfrm>
        </p:spPr>
        <p:txBody>
          <a:bodyPr/>
          <a:lstStyle/>
          <a:p>
            <a:r>
              <a:rPr lang="en-US" dirty="0" smtClean="0"/>
              <a:t>Common Types of Fractures</a:t>
            </a:r>
            <a:endParaRPr lang="en-US" dirty="0"/>
          </a:p>
        </p:txBody>
      </p:sp>
      <p:sp>
        <p:nvSpPr>
          <p:cNvPr id="3" name="Content Placeholder 2"/>
          <p:cNvSpPr>
            <a:spLocks noGrp="1"/>
          </p:cNvSpPr>
          <p:nvPr>
            <p:ph idx="1"/>
          </p:nvPr>
        </p:nvSpPr>
        <p:spPr>
          <a:xfrm>
            <a:off x="914400" y="1143000"/>
            <a:ext cx="7772400" cy="5212560"/>
          </a:xfrm>
        </p:spPr>
        <p:txBody>
          <a:bodyPr/>
          <a:lstStyle/>
          <a:p>
            <a:r>
              <a:rPr lang="en-US" b="1" dirty="0" smtClean="0"/>
              <a:t>Comminuted</a:t>
            </a:r>
            <a:r>
              <a:rPr lang="en-US" dirty="0" smtClean="0"/>
              <a:t> – bone fragments into three or more pieces; common in the elderly</a:t>
            </a:r>
          </a:p>
          <a:p>
            <a:pPr>
              <a:buNone/>
            </a:pPr>
            <a:endParaRPr lang="en-US" dirty="0" smtClean="0"/>
          </a:p>
          <a:p>
            <a:r>
              <a:rPr lang="en-US" b="1" dirty="0" smtClean="0"/>
              <a:t>Spiral</a:t>
            </a:r>
            <a:r>
              <a:rPr lang="en-US" dirty="0" smtClean="0"/>
              <a:t> – ragged break when bone is excessively twisted; common sports injury</a:t>
            </a:r>
          </a:p>
          <a:p>
            <a:pPr>
              <a:buNone/>
            </a:pPr>
            <a:endParaRPr lang="en-US" dirty="0" smtClean="0"/>
          </a:p>
          <a:p>
            <a:r>
              <a:rPr lang="en-US" b="1" dirty="0" smtClean="0"/>
              <a:t>Depressed</a:t>
            </a:r>
            <a:r>
              <a:rPr lang="en-US" dirty="0" smtClean="0"/>
              <a:t> – broken bone portion pressed inward; typical skull fracture</a:t>
            </a:r>
          </a:p>
          <a:p>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914400" y="228600"/>
            <a:ext cx="7772400" cy="283464"/>
          </a:xfrm>
        </p:spPr>
        <p:txBody>
          <a:bodyPr/>
          <a:lstStyle/>
          <a:p>
            <a:endParaRPr lang="en-US" dirty="0"/>
          </a:p>
        </p:txBody>
      </p:sp>
      <p:sp>
        <p:nvSpPr>
          <p:cNvPr id="3" name="Content Placeholder 2"/>
          <p:cNvSpPr>
            <a:spLocks noGrp="1"/>
          </p:cNvSpPr>
          <p:nvPr>
            <p:ph idx="1"/>
          </p:nvPr>
        </p:nvSpPr>
        <p:spPr>
          <a:xfrm>
            <a:off x="914400" y="685800"/>
            <a:ext cx="7772400" cy="5669760"/>
          </a:xfrm>
        </p:spPr>
        <p:txBody>
          <a:bodyPr/>
          <a:lstStyle/>
          <a:p>
            <a:r>
              <a:rPr lang="en-US" b="1" dirty="0" smtClean="0"/>
              <a:t>Compression</a:t>
            </a:r>
            <a:r>
              <a:rPr lang="en-US" dirty="0" smtClean="0"/>
              <a:t> – bone is crushed; common in porous bones</a:t>
            </a:r>
          </a:p>
          <a:p>
            <a:pPr>
              <a:buNone/>
            </a:pPr>
            <a:endParaRPr lang="en-US" dirty="0" smtClean="0"/>
          </a:p>
          <a:p>
            <a:r>
              <a:rPr lang="en-US" b="1" dirty="0" err="1" smtClean="0"/>
              <a:t>Epiphyseal</a:t>
            </a:r>
            <a:r>
              <a:rPr lang="en-US" dirty="0" smtClean="0"/>
              <a:t> – epiphysis separates from </a:t>
            </a:r>
            <a:r>
              <a:rPr lang="en-US" dirty="0" err="1" smtClean="0"/>
              <a:t>diaphysis</a:t>
            </a:r>
            <a:r>
              <a:rPr lang="en-US" dirty="0" smtClean="0"/>
              <a:t> along </a:t>
            </a:r>
            <a:r>
              <a:rPr lang="en-US" dirty="0" err="1" smtClean="0"/>
              <a:t>epiphyseal</a:t>
            </a:r>
            <a:r>
              <a:rPr lang="en-US" dirty="0" smtClean="0"/>
              <a:t> line; occurs where cartilage cells are dying</a:t>
            </a:r>
          </a:p>
          <a:p>
            <a:pPr>
              <a:buNone/>
            </a:pPr>
            <a:endParaRPr lang="en-US" dirty="0" smtClean="0"/>
          </a:p>
          <a:p>
            <a:r>
              <a:rPr lang="en-US" b="1" dirty="0" smtClean="0"/>
              <a:t>Greenstick</a:t>
            </a:r>
            <a:r>
              <a:rPr lang="en-US" dirty="0" smtClean="0"/>
              <a:t> – incomplete fracture where one side of the bone breaks and the other side bends; common in children</a:t>
            </a:r>
          </a:p>
          <a:p>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llustration showing a greenstick fracture  "/>
          <p:cNvPicPr>
            <a:picLocks noChangeAspect="1" noChangeArrowheads="1"/>
          </p:cNvPicPr>
          <p:nvPr/>
        </p:nvPicPr>
        <p:blipFill>
          <a:blip r:embed="rId2" cstate="print"/>
          <a:srcRect/>
          <a:stretch>
            <a:fillRect/>
          </a:stretch>
        </p:blipFill>
        <p:spPr bwMode="auto">
          <a:xfrm>
            <a:off x="990600" y="1066800"/>
            <a:ext cx="5562600" cy="4450081"/>
          </a:xfrm>
          <a:prstGeom prst="rect">
            <a:avLst/>
          </a:prstGeom>
          <a:noFill/>
        </p:spPr>
      </p:pic>
      <p:sp>
        <p:nvSpPr>
          <p:cNvPr id="3" name="TextBox 2"/>
          <p:cNvSpPr txBox="1"/>
          <p:nvPr/>
        </p:nvSpPr>
        <p:spPr>
          <a:xfrm>
            <a:off x="7467600" y="5486400"/>
            <a:ext cx="761747" cy="769441"/>
          </a:xfrm>
          <a:prstGeom prst="rect">
            <a:avLst/>
          </a:prstGeom>
          <a:noFill/>
        </p:spPr>
        <p:txBody>
          <a:bodyPr wrap="none" rtlCol="0">
            <a:spAutoFit/>
          </a:bodyPr>
          <a:lstStyle/>
          <a:p>
            <a:r>
              <a:rPr lang="en-US" sz="4400" i="1" dirty="0" smtClean="0"/>
              <a:t>(1)</a:t>
            </a:r>
            <a:endParaRPr lang="en-US" sz="4400" i="1"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https://encrypted-tbn0.gstatic.com/images?q=tbn:ANd9GcSKcJ4EuCtvVxJZrjPzJGbIHidW71Ck_eH1Bib8CIwN2KYHHn8m"/>
          <p:cNvPicPr>
            <a:picLocks noChangeAspect="1" noChangeArrowheads="1"/>
          </p:cNvPicPr>
          <p:nvPr/>
        </p:nvPicPr>
        <p:blipFill>
          <a:blip r:embed="rId2" cstate="print"/>
          <a:srcRect/>
          <a:stretch>
            <a:fillRect/>
          </a:stretch>
        </p:blipFill>
        <p:spPr bwMode="auto">
          <a:xfrm>
            <a:off x="2286000" y="914400"/>
            <a:ext cx="4362450" cy="3228975"/>
          </a:xfrm>
          <a:prstGeom prst="rect">
            <a:avLst/>
          </a:prstGeom>
          <a:noFill/>
        </p:spPr>
      </p:pic>
      <p:sp>
        <p:nvSpPr>
          <p:cNvPr id="3" name="TextBox 2"/>
          <p:cNvSpPr txBox="1"/>
          <p:nvPr/>
        </p:nvSpPr>
        <p:spPr>
          <a:xfrm>
            <a:off x="6781800" y="5410200"/>
            <a:ext cx="954107" cy="923330"/>
          </a:xfrm>
          <a:prstGeom prst="rect">
            <a:avLst/>
          </a:prstGeom>
          <a:noFill/>
        </p:spPr>
        <p:txBody>
          <a:bodyPr wrap="none" rtlCol="0">
            <a:spAutoFit/>
          </a:bodyPr>
          <a:lstStyle/>
          <a:p>
            <a:r>
              <a:rPr lang="en-US" sz="5400" b="1" i="1" dirty="0" smtClean="0"/>
              <a:t>(2)</a:t>
            </a:r>
            <a:endParaRPr lang="en-US" sz="5400" b="1" i="1"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http://www.joelgarrismd.com/CT_vcf.jpg"/>
          <p:cNvPicPr>
            <a:picLocks noChangeAspect="1" noChangeArrowheads="1"/>
          </p:cNvPicPr>
          <p:nvPr/>
        </p:nvPicPr>
        <p:blipFill>
          <a:blip r:embed="rId2" cstate="print"/>
          <a:srcRect/>
          <a:stretch>
            <a:fillRect/>
          </a:stretch>
        </p:blipFill>
        <p:spPr bwMode="auto">
          <a:xfrm>
            <a:off x="1600200" y="990600"/>
            <a:ext cx="5334000" cy="4598216"/>
          </a:xfrm>
          <a:prstGeom prst="rect">
            <a:avLst/>
          </a:prstGeom>
          <a:noFill/>
        </p:spPr>
      </p:pic>
      <p:sp>
        <p:nvSpPr>
          <p:cNvPr id="3" name="TextBox 2"/>
          <p:cNvSpPr txBox="1"/>
          <p:nvPr/>
        </p:nvSpPr>
        <p:spPr>
          <a:xfrm flipH="1">
            <a:off x="7437120" y="5715000"/>
            <a:ext cx="1173480" cy="769441"/>
          </a:xfrm>
          <a:prstGeom prst="rect">
            <a:avLst/>
          </a:prstGeom>
          <a:noFill/>
        </p:spPr>
        <p:txBody>
          <a:bodyPr wrap="square" rtlCol="0">
            <a:spAutoFit/>
          </a:bodyPr>
          <a:lstStyle/>
          <a:p>
            <a:r>
              <a:rPr lang="en-US" sz="4400" b="1" i="1" dirty="0" smtClean="0"/>
              <a:t>(3)</a:t>
            </a:r>
            <a:endParaRPr lang="en-US" sz="4400" b="1" i="1"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http://4.bp.blogspot.com/-5Auw0dzW4AM/Tx1JqcQUTYI/AAAAAAAAAAM/xbguKTlcdJA/s320/1.png"/>
          <p:cNvPicPr>
            <a:picLocks noChangeAspect="1" noChangeArrowheads="1"/>
          </p:cNvPicPr>
          <p:nvPr/>
        </p:nvPicPr>
        <p:blipFill>
          <a:blip r:embed="rId2" cstate="print"/>
          <a:srcRect/>
          <a:stretch>
            <a:fillRect/>
          </a:stretch>
        </p:blipFill>
        <p:spPr bwMode="auto">
          <a:xfrm>
            <a:off x="2590800" y="1066800"/>
            <a:ext cx="4876800" cy="4861562"/>
          </a:xfrm>
          <a:prstGeom prst="rect">
            <a:avLst/>
          </a:prstGeom>
          <a:noFill/>
        </p:spPr>
      </p:pic>
      <p:cxnSp>
        <p:nvCxnSpPr>
          <p:cNvPr id="4" name="Straight Arrow Connector 3"/>
          <p:cNvCxnSpPr/>
          <p:nvPr/>
        </p:nvCxnSpPr>
        <p:spPr>
          <a:xfrm>
            <a:off x="2057400" y="4267200"/>
            <a:ext cx="2286000" cy="76200"/>
          </a:xfrm>
          <a:prstGeom prst="straightConnector1">
            <a:avLst/>
          </a:prstGeom>
          <a:ln w="57150">
            <a:tailEnd type="arrow"/>
          </a:ln>
        </p:spPr>
        <p:style>
          <a:lnRef idx="1">
            <a:schemeClr val="accent4"/>
          </a:lnRef>
          <a:fillRef idx="0">
            <a:schemeClr val="accent4"/>
          </a:fillRef>
          <a:effectRef idx="0">
            <a:schemeClr val="accent4"/>
          </a:effectRef>
          <a:fontRef idx="minor">
            <a:schemeClr val="tx1"/>
          </a:fontRef>
        </p:style>
      </p:cxnSp>
      <p:sp>
        <p:nvSpPr>
          <p:cNvPr id="5" name="TextBox 4"/>
          <p:cNvSpPr txBox="1"/>
          <p:nvPr/>
        </p:nvSpPr>
        <p:spPr>
          <a:xfrm>
            <a:off x="8001000" y="5867400"/>
            <a:ext cx="763351" cy="707886"/>
          </a:xfrm>
          <a:prstGeom prst="rect">
            <a:avLst/>
          </a:prstGeom>
          <a:noFill/>
        </p:spPr>
        <p:txBody>
          <a:bodyPr wrap="none" rtlCol="0">
            <a:spAutoFit/>
          </a:bodyPr>
          <a:lstStyle/>
          <a:p>
            <a:r>
              <a:rPr lang="en-US" sz="4000" b="1" i="1" dirty="0" smtClean="0"/>
              <a:t>(4)</a:t>
            </a:r>
            <a:endParaRPr lang="en-US" sz="4000" b="1" i="1"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https://encrypted-tbn3.gstatic.com/images?q=tbn:ANd9GcRVsaNLtx5WljCudIKZLYVBHo1sQmjMQeKThbII1zz9aVOKDQnN"/>
          <p:cNvPicPr>
            <a:picLocks noChangeAspect="1" noChangeArrowheads="1"/>
          </p:cNvPicPr>
          <p:nvPr/>
        </p:nvPicPr>
        <p:blipFill>
          <a:blip r:embed="rId2" cstate="print"/>
          <a:srcRect/>
          <a:stretch>
            <a:fillRect/>
          </a:stretch>
        </p:blipFill>
        <p:spPr bwMode="auto">
          <a:xfrm>
            <a:off x="2590800" y="685800"/>
            <a:ext cx="4371975" cy="5366270"/>
          </a:xfrm>
          <a:prstGeom prst="rect">
            <a:avLst/>
          </a:prstGeom>
          <a:noFill/>
        </p:spPr>
      </p:pic>
      <p:sp>
        <p:nvSpPr>
          <p:cNvPr id="3" name="TextBox 2"/>
          <p:cNvSpPr txBox="1"/>
          <p:nvPr/>
        </p:nvSpPr>
        <p:spPr>
          <a:xfrm>
            <a:off x="7620000" y="5943600"/>
            <a:ext cx="748923" cy="707886"/>
          </a:xfrm>
          <a:prstGeom prst="rect">
            <a:avLst/>
          </a:prstGeom>
          <a:noFill/>
        </p:spPr>
        <p:txBody>
          <a:bodyPr wrap="none" rtlCol="0">
            <a:spAutoFit/>
          </a:bodyPr>
          <a:lstStyle/>
          <a:p>
            <a:r>
              <a:rPr lang="en-US" sz="4000" b="1" i="1" dirty="0" smtClean="0"/>
              <a:t>(5)</a:t>
            </a:r>
            <a:endParaRPr lang="en-US" sz="4000" b="1" i="1"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4" y="0"/>
            <a:ext cx="7772400" cy="1143000"/>
          </a:xfrm>
        </p:spPr>
        <p:txBody>
          <a:bodyPr/>
          <a:lstStyle/>
          <a:p>
            <a:pPr algn="ctr"/>
            <a:r>
              <a:rPr lang="en-US" sz="3600" b="1" dirty="0" smtClean="0"/>
              <a:t>Stages in the Healing of a Bone Fracture</a:t>
            </a:r>
            <a:endParaRPr lang="en-US" sz="3600" b="1" dirty="0"/>
          </a:p>
        </p:txBody>
      </p:sp>
      <p:sp>
        <p:nvSpPr>
          <p:cNvPr id="4" name="Text Placeholder 3"/>
          <p:cNvSpPr>
            <a:spLocks noGrp="1"/>
          </p:cNvSpPr>
          <p:nvPr>
            <p:ph type="body" idx="1"/>
          </p:nvPr>
        </p:nvSpPr>
        <p:spPr/>
        <p:txBody>
          <a:bodyPr/>
          <a:lstStyle/>
          <a:p>
            <a:endParaRPr lang="en-US"/>
          </a:p>
        </p:txBody>
      </p:sp>
      <p:sp>
        <p:nvSpPr>
          <p:cNvPr id="6" name="Text Placeholder 5"/>
          <p:cNvSpPr>
            <a:spLocks noGrp="1"/>
          </p:cNvSpPr>
          <p:nvPr>
            <p:ph type="body" sz="half" idx="3"/>
          </p:nvPr>
        </p:nvSpPr>
        <p:spPr/>
        <p:txBody>
          <a:bodyPr/>
          <a:lstStyle/>
          <a:p>
            <a:endParaRPr lang="en-US"/>
          </a:p>
        </p:txBody>
      </p:sp>
      <p:sp>
        <p:nvSpPr>
          <p:cNvPr id="5" name="Content Placeholder 4"/>
          <p:cNvSpPr>
            <a:spLocks noGrp="1"/>
          </p:cNvSpPr>
          <p:nvPr>
            <p:ph sz="quarter" idx="2"/>
          </p:nvPr>
        </p:nvSpPr>
        <p:spPr>
          <a:xfrm>
            <a:off x="457200" y="1828800"/>
            <a:ext cx="4040188" cy="4589589"/>
          </a:xfrm>
        </p:spPr>
        <p:txBody>
          <a:bodyPr/>
          <a:lstStyle/>
          <a:p>
            <a:r>
              <a:rPr lang="en-US" sz="2800" b="1" i="1" dirty="0" smtClean="0"/>
              <a:t>Hematoma formation</a:t>
            </a:r>
          </a:p>
          <a:p>
            <a:pPr lvl="1"/>
            <a:r>
              <a:rPr lang="en-US" sz="2400" b="1" dirty="0" smtClean="0"/>
              <a:t>Torn blood vessels hemorrhage</a:t>
            </a:r>
          </a:p>
          <a:p>
            <a:pPr lvl="1"/>
            <a:r>
              <a:rPr lang="en-US" sz="2400" b="1" dirty="0" smtClean="0"/>
              <a:t>A mass of clotted blood (hematoma) forms at the fracture site</a:t>
            </a:r>
          </a:p>
          <a:p>
            <a:pPr lvl="1"/>
            <a:r>
              <a:rPr lang="en-US" sz="2400" b="1" dirty="0" smtClean="0"/>
              <a:t>Site becomes swollen, painful, and inflamed</a:t>
            </a:r>
          </a:p>
          <a:p>
            <a:pPr>
              <a:buNone/>
            </a:pPr>
            <a:endParaRPr lang="en-US" dirty="0"/>
          </a:p>
        </p:txBody>
      </p:sp>
      <p:pic>
        <p:nvPicPr>
          <p:cNvPr id="8" name="Picture 13"/>
          <p:cNvPicPr>
            <a:picLocks noGrp="1" noChangeAspect="1" noChangeArrowheads="1"/>
          </p:cNvPicPr>
          <p:nvPr>
            <p:ph sz="quarter" idx="4"/>
          </p:nvPr>
        </p:nvPicPr>
        <p:blipFill>
          <a:blip r:embed="rId2" cstate="print"/>
          <a:srcRect l="1250" t="2151" r="70181" b="8989"/>
          <a:stretch>
            <a:fillRect/>
          </a:stretch>
        </p:blipFill>
        <p:spPr bwMode="auto">
          <a:xfrm>
            <a:off x="5410200" y="1905000"/>
            <a:ext cx="3051076" cy="3959225"/>
          </a:xfrm>
          <a:prstGeom prst="rect">
            <a:avLst/>
          </a:prstGeom>
          <a:noFill/>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504824" y="0"/>
            <a:ext cx="7772400" cy="512064"/>
          </a:xfrm>
        </p:spPr>
        <p:txBody>
          <a:bodyPr/>
          <a:lstStyle/>
          <a:p>
            <a:endParaRPr lang="en-US" dirty="0"/>
          </a:p>
        </p:txBody>
      </p:sp>
      <p:sp>
        <p:nvSpPr>
          <p:cNvPr id="3" name="Text Placeholder 2"/>
          <p:cNvSpPr>
            <a:spLocks noGrp="1"/>
          </p:cNvSpPr>
          <p:nvPr>
            <p:ph type="body" idx="1"/>
          </p:nvPr>
        </p:nvSpPr>
        <p:spPr>
          <a:xfrm>
            <a:off x="457200" y="228600"/>
            <a:ext cx="4040188" cy="990600"/>
          </a:xfrm>
        </p:spPr>
        <p:txBody>
          <a:bodyPr/>
          <a:lstStyle/>
          <a:p>
            <a:endParaRPr lang="en-US" dirty="0"/>
          </a:p>
        </p:txBody>
      </p:sp>
      <p:sp>
        <p:nvSpPr>
          <p:cNvPr id="4" name="Text Placeholder 3"/>
          <p:cNvSpPr>
            <a:spLocks noGrp="1"/>
          </p:cNvSpPr>
          <p:nvPr>
            <p:ph type="body" sz="half" idx="3"/>
          </p:nvPr>
        </p:nvSpPr>
        <p:spPr/>
        <p:txBody>
          <a:bodyPr/>
          <a:lstStyle/>
          <a:p>
            <a:endParaRPr lang="en-US" dirty="0"/>
          </a:p>
        </p:txBody>
      </p:sp>
      <p:sp>
        <p:nvSpPr>
          <p:cNvPr id="5" name="Content Placeholder 4"/>
          <p:cNvSpPr>
            <a:spLocks noGrp="1"/>
          </p:cNvSpPr>
          <p:nvPr>
            <p:ph sz="quarter" idx="2"/>
          </p:nvPr>
        </p:nvSpPr>
        <p:spPr>
          <a:xfrm>
            <a:off x="0" y="1219200"/>
            <a:ext cx="5334000" cy="5199189"/>
          </a:xfrm>
        </p:spPr>
        <p:txBody>
          <a:bodyPr/>
          <a:lstStyle/>
          <a:p>
            <a:r>
              <a:rPr lang="en-US" sz="2800" b="1" i="1" dirty="0" err="1" smtClean="0"/>
              <a:t>Fibrocartilaginous</a:t>
            </a:r>
            <a:r>
              <a:rPr lang="en-US" sz="2800" b="1" i="1" dirty="0" smtClean="0"/>
              <a:t> callus forms</a:t>
            </a:r>
          </a:p>
          <a:p>
            <a:pPr>
              <a:buNone/>
            </a:pPr>
            <a:r>
              <a:rPr lang="en-US" dirty="0" smtClean="0"/>
              <a:t>      - Granulation tissue (soft callus) forms a few days after the fracture</a:t>
            </a:r>
          </a:p>
          <a:p>
            <a:pPr>
              <a:buNone/>
            </a:pPr>
            <a:r>
              <a:rPr lang="en-US" dirty="0" smtClean="0"/>
              <a:t>      </a:t>
            </a:r>
          </a:p>
          <a:p>
            <a:pPr>
              <a:buNone/>
            </a:pPr>
            <a:r>
              <a:rPr lang="en-US" dirty="0" smtClean="0"/>
              <a:t>      -Capillaries grow into the tissue and </a:t>
            </a:r>
            <a:r>
              <a:rPr lang="en-US" dirty="0" err="1" smtClean="0"/>
              <a:t>phagocytic</a:t>
            </a:r>
            <a:r>
              <a:rPr lang="en-US" dirty="0" smtClean="0"/>
              <a:t> cells begin cleaning debris</a:t>
            </a:r>
          </a:p>
          <a:p>
            <a:endParaRPr lang="en-US" dirty="0"/>
          </a:p>
        </p:txBody>
      </p:sp>
      <p:sp>
        <p:nvSpPr>
          <p:cNvPr id="6" name="Content Placeholder 5"/>
          <p:cNvSpPr>
            <a:spLocks noGrp="1"/>
          </p:cNvSpPr>
          <p:nvPr>
            <p:ph sz="quarter" idx="4"/>
          </p:nvPr>
        </p:nvSpPr>
        <p:spPr/>
        <p:txBody>
          <a:bodyPr/>
          <a:lstStyle/>
          <a:p>
            <a:endParaRPr lang="en-US" dirty="0" smtClean="0"/>
          </a:p>
          <a:p>
            <a:endParaRPr lang="en-US" dirty="0" smtClean="0"/>
          </a:p>
          <a:p>
            <a:endParaRPr lang="en-US" dirty="0"/>
          </a:p>
        </p:txBody>
      </p:sp>
      <p:pic>
        <p:nvPicPr>
          <p:cNvPr id="7" name="Picture 18"/>
          <p:cNvPicPr>
            <a:picLocks noChangeAspect="1" noChangeArrowheads="1"/>
          </p:cNvPicPr>
          <p:nvPr/>
        </p:nvPicPr>
        <p:blipFill>
          <a:blip r:embed="rId2" cstate="print"/>
          <a:srcRect l="21364" t="2342" r="44295" b="9180"/>
          <a:stretch>
            <a:fillRect/>
          </a:stretch>
        </p:blipFill>
        <p:spPr bwMode="auto">
          <a:xfrm>
            <a:off x="5528132" y="2667000"/>
            <a:ext cx="3615868" cy="3886200"/>
          </a:xfrm>
          <a:prstGeom prst="rect">
            <a:avLst/>
          </a:prstGeom>
          <a:noFill/>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flipV="1">
            <a:off x="914400" y="228600"/>
            <a:ext cx="7772400" cy="283464"/>
          </a:xfrm>
        </p:spPr>
        <p:txBody>
          <a:bodyPr/>
          <a:lstStyle/>
          <a:p>
            <a:endParaRPr lang="en-US" dirty="0"/>
          </a:p>
        </p:txBody>
      </p:sp>
      <p:sp>
        <p:nvSpPr>
          <p:cNvPr id="8" name="Content Placeholder 7"/>
          <p:cNvSpPr>
            <a:spLocks noGrp="1"/>
          </p:cNvSpPr>
          <p:nvPr>
            <p:ph idx="1"/>
          </p:nvPr>
        </p:nvSpPr>
        <p:spPr>
          <a:xfrm>
            <a:off x="914400" y="457200"/>
            <a:ext cx="7772400" cy="5898360"/>
          </a:xfrm>
        </p:spPr>
        <p:txBody>
          <a:bodyPr/>
          <a:lstStyle/>
          <a:p>
            <a:r>
              <a:rPr lang="en-US" b="1" dirty="0" smtClean="0"/>
              <a:t>The </a:t>
            </a:r>
            <a:r>
              <a:rPr lang="en-US" b="1" dirty="0" err="1" smtClean="0"/>
              <a:t>fibrocartilaginous</a:t>
            </a:r>
            <a:r>
              <a:rPr lang="en-US" b="1" dirty="0" smtClean="0"/>
              <a:t> callus forms when:</a:t>
            </a:r>
          </a:p>
          <a:p>
            <a:pPr lvl="1"/>
            <a:r>
              <a:rPr lang="en-US" dirty="0" err="1" smtClean="0"/>
              <a:t>Osteoblasts</a:t>
            </a:r>
            <a:r>
              <a:rPr lang="en-US" dirty="0" smtClean="0"/>
              <a:t> and fibroblasts migrate to the fracture and begin reconstructing the bone</a:t>
            </a:r>
          </a:p>
          <a:p>
            <a:pPr lvl="1"/>
            <a:r>
              <a:rPr lang="en-US" dirty="0" smtClean="0"/>
              <a:t>Fibroblasts secrete collagen fibers that connect broken bone ends</a:t>
            </a:r>
          </a:p>
          <a:p>
            <a:pPr lvl="1"/>
            <a:r>
              <a:rPr lang="en-US" dirty="0" err="1" smtClean="0"/>
              <a:t>Osteoblasts</a:t>
            </a:r>
            <a:r>
              <a:rPr lang="en-US" dirty="0" smtClean="0"/>
              <a:t> begin forming spongy bone</a:t>
            </a:r>
          </a:p>
          <a:p>
            <a:pPr lvl="1"/>
            <a:r>
              <a:rPr lang="en-US" dirty="0" err="1" smtClean="0"/>
              <a:t>Osteoblasts</a:t>
            </a:r>
            <a:r>
              <a:rPr lang="en-US" dirty="0" smtClean="0"/>
              <a:t> furthest from capillaries secrete an externally bulging cartilaginous matrix that later calcifies</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blinds(horizontal)">
                                      <p:cBhvr>
                                        <p:cTn id="7" dur="500"/>
                                        <p:tgtEl>
                                          <p:spTgt spid="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blinds(horizontal)">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blinds(horizontal)">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blinds(horizontal)">
                                      <p:cBhvr>
                                        <p:cTn id="2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5483</TotalTime>
  <Words>3200</Words>
  <Application>Microsoft Office PowerPoint</Application>
  <PresentationFormat>On-screen Show (4:3)</PresentationFormat>
  <Paragraphs>608</Paragraphs>
  <Slides>110</Slides>
  <Notes>1</Notes>
  <HiddenSlides>0</HiddenSlides>
  <MMClips>0</MMClips>
  <ScaleCrop>false</ScaleCrop>
  <HeadingPairs>
    <vt:vector size="4" baseType="variant">
      <vt:variant>
        <vt:lpstr>Theme</vt:lpstr>
      </vt:variant>
      <vt:variant>
        <vt:i4>1</vt:i4>
      </vt:variant>
      <vt:variant>
        <vt:lpstr>Slide Titles</vt:lpstr>
      </vt:variant>
      <vt:variant>
        <vt:i4>110</vt:i4>
      </vt:variant>
    </vt:vector>
  </HeadingPairs>
  <TitlesOfParts>
    <vt:vector size="111" baseType="lpstr">
      <vt:lpstr>Metro</vt:lpstr>
      <vt:lpstr>Slide 1</vt:lpstr>
      <vt:lpstr>Skeletal Cartilages</vt:lpstr>
      <vt:lpstr>Hyaline Cartilage</vt:lpstr>
      <vt:lpstr>Elastic Cartilage</vt:lpstr>
      <vt:lpstr>Fibrocartilage</vt:lpstr>
      <vt:lpstr>Slide 6</vt:lpstr>
      <vt:lpstr>Growth of Cartilage</vt:lpstr>
      <vt:lpstr>Classification of Bones</vt:lpstr>
      <vt:lpstr>Slide 9</vt:lpstr>
      <vt:lpstr>Axial and Appendicular Skeleton</vt:lpstr>
      <vt:lpstr>Classification of Bones: By Shape</vt:lpstr>
      <vt:lpstr>Slide 12</vt:lpstr>
      <vt:lpstr>Sesamoiditis - can be caused by doing the same type of toe movements over and over again (dancing, running)</vt:lpstr>
      <vt:lpstr>Slide 14</vt:lpstr>
      <vt:lpstr>Slide 15</vt:lpstr>
      <vt:lpstr>Functions of Bones</vt:lpstr>
      <vt:lpstr>Functions of Bones cont….</vt:lpstr>
      <vt:lpstr>Bone Structure</vt:lpstr>
      <vt:lpstr>Bone Structure</vt:lpstr>
      <vt:lpstr>Slide 20</vt:lpstr>
      <vt:lpstr>Slide 21</vt:lpstr>
      <vt:lpstr>Slide 22</vt:lpstr>
      <vt:lpstr>Slide 23</vt:lpstr>
      <vt:lpstr>Slide 24</vt:lpstr>
      <vt:lpstr>Gross Anatomy cont….</vt:lpstr>
      <vt:lpstr>Slide 26</vt:lpstr>
      <vt:lpstr> C. Structure of a Long Bone</vt:lpstr>
      <vt:lpstr>Slide 28</vt:lpstr>
      <vt:lpstr>Slide 29</vt:lpstr>
      <vt:lpstr>Slide 30</vt:lpstr>
      <vt:lpstr>Structure of a Long Bone</vt:lpstr>
      <vt:lpstr>Slide 32</vt:lpstr>
      <vt:lpstr>Slide 33</vt:lpstr>
      <vt:lpstr>Slide 34</vt:lpstr>
      <vt:lpstr>E. Structure of Short, Irregular, and    Flat Bones</vt:lpstr>
      <vt:lpstr>Microscopic Anatomy of a Bone</vt:lpstr>
      <vt:lpstr>Slide 37</vt:lpstr>
      <vt:lpstr>Slide 38</vt:lpstr>
      <vt:lpstr>Slide 39</vt:lpstr>
      <vt:lpstr>Slide 40</vt:lpstr>
      <vt:lpstr>Slide 41</vt:lpstr>
      <vt:lpstr>Slide 42</vt:lpstr>
      <vt:lpstr>Slide 43</vt:lpstr>
      <vt:lpstr>Slide 44</vt:lpstr>
      <vt:lpstr>Bone Development</vt:lpstr>
      <vt:lpstr>Slide 46</vt:lpstr>
      <vt:lpstr>A. Formation of the Bony Skeleton</vt:lpstr>
      <vt:lpstr>Stages of Intermembranous Ossification</vt:lpstr>
      <vt:lpstr>Slide 49</vt:lpstr>
      <vt:lpstr>Slide 50</vt:lpstr>
      <vt:lpstr>Slide 51</vt:lpstr>
      <vt:lpstr>Slide 52</vt:lpstr>
      <vt:lpstr>Slide 53</vt:lpstr>
      <vt:lpstr>Stages of Endochondral Ossification</vt:lpstr>
      <vt:lpstr>Stages of Endochondral Ossification</vt:lpstr>
      <vt:lpstr>Postnatal Bone Growth - during infancy/youth, long bones lengthen   entirely by interstitial growth of the    epiphyseal plates and thicken by    appositional growth </vt:lpstr>
      <vt:lpstr>Functional Zones in Long Bone Growth</vt:lpstr>
      <vt:lpstr>Slide 58</vt:lpstr>
      <vt:lpstr>Slide 59</vt:lpstr>
      <vt:lpstr>Slide 60</vt:lpstr>
      <vt:lpstr>This X-ray reveals wide spaces of cartilage between each finger bone at each joint, where bone growth and ossification (bone formation) must still take place. The wrist bones (centre) are almost completely absent as they are made almost entirely of cartilage at this age. As the child gets older the bones will lengthen and ossify to be easily seen on X-rays and the joint spaces will close to form the adult pattern. At the lower left of the image are the radius and ulna bones of the forearm.</vt:lpstr>
      <vt:lpstr>Slide 62</vt:lpstr>
      <vt:lpstr>Long Bone Growth and Remodeling</vt:lpstr>
      <vt:lpstr>Long Bone Growth vs Remodeling</vt:lpstr>
      <vt:lpstr>Hormonal Regulation of Bone Growth During Youth</vt:lpstr>
      <vt:lpstr>Slide 66</vt:lpstr>
      <vt:lpstr>Slide 67</vt:lpstr>
      <vt:lpstr>Slide 68</vt:lpstr>
      <vt:lpstr>Bone Homeostasis: BONE REMODELING</vt:lpstr>
      <vt:lpstr>1. Bone Deposit</vt:lpstr>
      <vt:lpstr>Slide 71</vt:lpstr>
      <vt:lpstr>2. Bone Resorption</vt:lpstr>
      <vt:lpstr>Slide 73</vt:lpstr>
      <vt:lpstr>Slide 74</vt:lpstr>
      <vt:lpstr>Importance of Ionic Calcium in the Body</vt:lpstr>
      <vt:lpstr>Control of Remodeling</vt:lpstr>
      <vt:lpstr>1. Hormonal Mechanism</vt:lpstr>
      <vt:lpstr>Slide 78</vt:lpstr>
      <vt:lpstr>2. Response to Mechanical Stress</vt:lpstr>
      <vt:lpstr>Slide 80</vt:lpstr>
      <vt:lpstr>Bone Homeostasis: Bone Repair</vt:lpstr>
      <vt:lpstr>Slide 82</vt:lpstr>
      <vt:lpstr>Slide 83</vt:lpstr>
      <vt:lpstr>Slide 84</vt:lpstr>
      <vt:lpstr>Transverse Fracture</vt:lpstr>
      <vt:lpstr>Slide 86</vt:lpstr>
      <vt:lpstr>Compound Fracture</vt:lpstr>
      <vt:lpstr>Slide 88</vt:lpstr>
      <vt:lpstr>In addition: fractures can also be</vt:lpstr>
      <vt:lpstr>Common Types of Fractures</vt:lpstr>
      <vt:lpstr>Slide 91</vt:lpstr>
      <vt:lpstr>Slide 92</vt:lpstr>
      <vt:lpstr>Slide 93</vt:lpstr>
      <vt:lpstr>Slide 94</vt:lpstr>
      <vt:lpstr>Slide 95</vt:lpstr>
      <vt:lpstr>Slide 96</vt:lpstr>
      <vt:lpstr>Stages in the Healing of a Bone Fracture</vt:lpstr>
      <vt:lpstr>Slide 98</vt:lpstr>
      <vt:lpstr>Slide 99</vt:lpstr>
      <vt:lpstr>Slide 100</vt:lpstr>
      <vt:lpstr>Slide 101</vt:lpstr>
      <vt:lpstr>Homeostatic Imbalances</vt:lpstr>
      <vt:lpstr>Slide 103</vt:lpstr>
      <vt:lpstr>Slide 104</vt:lpstr>
      <vt:lpstr>Slide 105</vt:lpstr>
      <vt:lpstr>Slide 106</vt:lpstr>
      <vt:lpstr>Slide 107</vt:lpstr>
      <vt:lpstr>Fetal Primary Ossification Centers</vt:lpstr>
      <vt:lpstr>Developmental Aspects of Bone</vt:lpstr>
      <vt:lpstr>Slide 110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FAZIOA</dc:creator>
  <cp:lastModifiedBy>FAZIOA</cp:lastModifiedBy>
  <cp:revision>390</cp:revision>
  <dcterms:created xsi:type="dcterms:W3CDTF">2012-01-03T12:41:00Z</dcterms:created>
  <dcterms:modified xsi:type="dcterms:W3CDTF">2013-02-14T12:34:07Z</dcterms:modified>
</cp:coreProperties>
</file>